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7" r:id="rId5"/>
    <p:sldId id="268" r:id="rId6"/>
    <p:sldId id="272" r:id="rId7"/>
    <p:sldId id="273" r:id="rId8"/>
    <p:sldId id="270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99FF66"/>
    <a:srgbClr val="14F8F8"/>
    <a:srgbClr val="FFCCFF"/>
    <a:srgbClr val="CCFF99"/>
    <a:srgbClr val="FF6600"/>
    <a:srgbClr val="FFCC99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99" autoAdjust="0"/>
    <p:restoredTop sz="99753" autoAdjust="0"/>
  </p:normalViewPr>
  <p:slideViewPr>
    <p:cSldViewPr>
      <p:cViewPr varScale="1">
        <p:scale>
          <a:sx n="95" d="100"/>
          <a:sy n="95" d="100"/>
        </p:scale>
        <p:origin x="66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37B9A-D4F8-42C4-900D-C69235947CAF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2C74C-3A8C-4C73-9A75-3104C0C46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2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7516B5A-1E89-4E7C-825D-3CEF9B221287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5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23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72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77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9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54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92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07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9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4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1FE4-D23F-4508-82B7-A8440D496EFD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63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404813"/>
            <a:ext cx="1474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グループ化 6"/>
          <p:cNvGrpSpPr>
            <a:grpSpLocks/>
          </p:cNvGrpSpPr>
          <p:nvPr/>
        </p:nvGrpSpPr>
        <p:grpSpPr bwMode="auto">
          <a:xfrm>
            <a:off x="539750" y="2492375"/>
            <a:ext cx="7993063" cy="3024188"/>
            <a:chOff x="684213" y="2636838"/>
            <a:chExt cx="7993062" cy="3024856"/>
          </a:xfrm>
        </p:grpSpPr>
        <p:sp>
          <p:nvSpPr>
            <p:cNvPr id="2052" name="AutoShape 3"/>
            <p:cNvSpPr>
              <a:spLocks noChangeArrowheads="1"/>
            </p:cNvSpPr>
            <p:nvPr/>
          </p:nvSpPr>
          <p:spPr bwMode="auto">
            <a:xfrm>
              <a:off x="684213" y="2636838"/>
              <a:ext cx="7993062" cy="3024856"/>
            </a:xfrm>
            <a:prstGeom prst="bevel">
              <a:avLst>
                <a:gd name="adj" fmla="val 125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258888" y="3055938"/>
              <a:ext cx="2233439" cy="769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/>
                <a:t>数学</a:t>
              </a:r>
              <a:r>
                <a:rPr lang="ja-JP" altLang="en-US" sz="4400" dirty="0"/>
                <a:t>Ａ</a:t>
              </a:r>
            </a:p>
          </p:txBody>
        </p:sp>
        <p:sp>
          <p:nvSpPr>
            <p:cNvPr id="2054" name="Text Box 5"/>
            <p:cNvSpPr txBox="1">
              <a:spLocks noChangeArrowheads="1"/>
            </p:cNvSpPr>
            <p:nvPr/>
          </p:nvSpPr>
          <p:spPr bwMode="auto">
            <a:xfrm>
              <a:off x="1866901" y="4149266"/>
              <a:ext cx="5225825" cy="646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dirty="0"/>
                <a:t>第１節</a:t>
              </a:r>
              <a:r>
                <a:rPr lang="ja-JP" altLang="en-US" sz="3600" dirty="0"/>
                <a:t>　三角形の性質</a:t>
              </a:r>
            </a:p>
          </p:txBody>
        </p:sp>
        <p:sp>
          <p:nvSpPr>
            <p:cNvPr id="2" name="Text Box 5">
              <a:extLst>
                <a:ext uri="{FF2B5EF4-FFF2-40B4-BE49-F238E27FC236}">
                  <a16:creationId xmlns:a16="http://schemas.microsoft.com/office/drawing/2014/main" id="{37C35E05-5285-09F8-008F-AAFC65C849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6901" y="4705381"/>
              <a:ext cx="5616623" cy="523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2800" dirty="0"/>
                <a:t>２　三角形の外心、内心、重心（１）</a:t>
              </a:r>
            </a:p>
          </p:txBody>
        </p:sp>
        <p:sp>
          <p:nvSpPr>
            <p:cNvPr id="3" name="Text Box 5">
              <a:extLst>
                <a:ext uri="{FF2B5EF4-FFF2-40B4-BE49-F238E27FC236}">
                  <a16:creationId xmlns:a16="http://schemas.microsoft.com/office/drawing/2014/main" id="{A3BE2806-0652-148D-7B89-BA324CE62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135" y="3631085"/>
              <a:ext cx="5225825" cy="646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600" dirty="0"/>
                <a:t>第２章　図形の性質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7655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/>
          <p:cNvGrpSpPr/>
          <p:nvPr/>
        </p:nvGrpSpPr>
        <p:grpSpPr>
          <a:xfrm>
            <a:off x="6713190" y="757195"/>
            <a:ext cx="1440160" cy="3208734"/>
            <a:chOff x="6732240" y="1476028"/>
            <a:chExt cx="1440160" cy="3208734"/>
          </a:xfrm>
        </p:grpSpPr>
        <p:cxnSp>
          <p:nvCxnSpPr>
            <p:cNvPr id="9" name="直線コネクタ 8"/>
            <p:cNvCxnSpPr/>
            <p:nvPr/>
          </p:nvCxnSpPr>
          <p:spPr>
            <a:xfrm>
              <a:off x="7460307" y="1476028"/>
              <a:ext cx="0" cy="320873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>
              <a:off x="6732240" y="4034840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8172400" y="4034840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グループ化 16"/>
            <p:cNvGrpSpPr/>
            <p:nvPr/>
          </p:nvGrpSpPr>
          <p:grpSpPr>
            <a:xfrm flipH="1">
              <a:off x="7467198" y="3945374"/>
              <a:ext cx="180126" cy="178932"/>
              <a:chOff x="6840142" y="5791914"/>
              <a:chExt cx="180126" cy="178932"/>
            </a:xfrm>
          </p:grpSpPr>
          <p:cxnSp>
            <p:nvCxnSpPr>
              <p:cNvPr id="27" name="直線コネクタ 26"/>
              <p:cNvCxnSpPr/>
              <p:nvPr/>
            </p:nvCxnSpPr>
            <p:spPr>
              <a:xfrm flipH="1">
                <a:off x="6840142" y="5791914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 flipH="1" flipV="1">
                <a:off x="6840145" y="5791914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グループ化 18"/>
          <p:cNvGrpSpPr/>
          <p:nvPr/>
        </p:nvGrpSpPr>
        <p:grpSpPr>
          <a:xfrm>
            <a:off x="5984479" y="3316007"/>
            <a:ext cx="2886581" cy="495027"/>
            <a:chOff x="5752913" y="4034840"/>
            <a:chExt cx="3391087" cy="495027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6041197" y="4138194"/>
              <a:ext cx="287418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/>
            <p:cNvSpPr txBox="1"/>
            <p:nvPr/>
          </p:nvSpPr>
          <p:spPr>
            <a:xfrm>
              <a:off x="5752913" y="4034840"/>
              <a:ext cx="4751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/>
                <a:t>Ａ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8668874" y="4068202"/>
              <a:ext cx="4751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/>
                <a:t>Ｂ</a:t>
              </a:r>
              <a:endParaRPr kumimoji="1" lang="ja-JP" altLang="en-US" sz="2400" dirty="0"/>
            </a:p>
          </p:txBody>
        </p:sp>
      </p:grp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387270" y="921915"/>
            <a:ext cx="58426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線分ＡＢの垂直二等分線上の点Ｐは、</a:t>
            </a:r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419228" y="2074826"/>
            <a:ext cx="56999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また逆に、２点Ａ、Ｂから等距離にある点は、</a:t>
            </a:r>
          </a:p>
        </p:txBody>
      </p:sp>
      <p:sp>
        <p:nvSpPr>
          <p:cNvPr id="38" name="Text Box 21"/>
          <p:cNvSpPr txBox="1">
            <a:spLocks noChangeArrowheads="1"/>
          </p:cNvSpPr>
          <p:nvPr/>
        </p:nvSpPr>
        <p:spPr bwMode="auto">
          <a:xfrm>
            <a:off x="464248" y="2597654"/>
            <a:ext cx="48212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線分ＡＢの垂直二等分線上にある。</a:t>
            </a:r>
          </a:p>
        </p:txBody>
      </p:sp>
      <p:grpSp>
        <p:nvGrpSpPr>
          <p:cNvPr id="23" name="グループ化 22"/>
          <p:cNvGrpSpPr/>
          <p:nvPr/>
        </p:nvGrpSpPr>
        <p:grpSpPr>
          <a:xfrm>
            <a:off x="439316" y="1373017"/>
            <a:ext cx="4846173" cy="523220"/>
            <a:chOff x="251520" y="1660127"/>
            <a:chExt cx="4846173" cy="523220"/>
          </a:xfrm>
        </p:grpSpPr>
        <p:sp>
          <p:nvSpPr>
            <p:cNvPr id="36" name="Text Box 21"/>
            <p:cNvSpPr txBox="1">
              <a:spLocks noChangeArrowheads="1"/>
            </p:cNvSpPr>
            <p:nvPr/>
          </p:nvSpPr>
          <p:spPr bwMode="auto">
            <a:xfrm>
              <a:off x="251520" y="1698603"/>
              <a:ext cx="484617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400" dirty="0">
                  <a:latin typeface="Calibri" pitchFamily="34" charset="0"/>
                </a:rPr>
                <a:t>２点Ａ、Ｂから　　　　　　　にある。</a:t>
              </a: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2161036" y="1660127"/>
              <a:ext cx="1215428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7362604" y="949828"/>
            <a:ext cx="475126" cy="461665"/>
            <a:chOff x="7362604" y="979012"/>
            <a:chExt cx="475126" cy="461665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7362604" y="979012"/>
              <a:ext cx="4751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/>
                <a:t>Ｐ</a:t>
              </a:r>
              <a:endParaRPr kumimoji="1" lang="ja-JP" altLang="en-US" sz="2400" dirty="0"/>
            </a:p>
          </p:txBody>
        </p:sp>
        <p:sp>
          <p:nvSpPr>
            <p:cNvPr id="41" name="円/楕円 40"/>
            <p:cNvSpPr/>
            <p:nvPr/>
          </p:nvSpPr>
          <p:spPr>
            <a:xfrm>
              <a:off x="7417741" y="1340768"/>
              <a:ext cx="57150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6232720" y="1355439"/>
            <a:ext cx="2429144" cy="2063922"/>
            <a:chOff x="6232720" y="1355439"/>
            <a:chExt cx="2429144" cy="2063922"/>
          </a:xfrm>
        </p:grpSpPr>
        <p:cxnSp>
          <p:nvCxnSpPr>
            <p:cNvPr id="43" name="直線コネクタ 42"/>
            <p:cNvCxnSpPr/>
            <p:nvPr/>
          </p:nvCxnSpPr>
          <p:spPr>
            <a:xfrm flipH="1">
              <a:off x="6232720" y="1358971"/>
              <a:ext cx="1215428" cy="206039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7446436" y="1355439"/>
              <a:ext cx="1215428" cy="206039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円/楕円 44"/>
          <p:cNvSpPr/>
          <p:nvPr/>
        </p:nvSpPr>
        <p:spPr>
          <a:xfrm>
            <a:off x="6831316" y="2262362"/>
            <a:ext cx="99200" cy="99200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7948683" y="2250375"/>
            <a:ext cx="99200" cy="99200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2358956" y="1450146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latin typeface="Calibri" pitchFamily="34" charset="0"/>
              </a:rPr>
              <a:t>等距離</a:t>
            </a:r>
            <a:endParaRPr lang="ja-JP" altLang="en-US" sz="2400" b="1" dirty="0"/>
          </a:p>
        </p:txBody>
      </p:sp>
      <p:sp>
        <p:nvSpPr>
          <p:cNvPr id="58" name="正方形/長方形 57"/>
          <p:cNvSpPr/>
          <p:nvPr/>
        </p:nvSpPr>
        <p:spPr>
          <a:xfrm>
            <a:off x="6754657" y="4010863"/>
            <a:ext cx="1473867" cy="46166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Calibri" pitchFamily="34" charset="0"/>
              </a:rPr>
              <a:t>ＰＡ＝ＰＢ</a:t>
            </a:r>
            <a:endParaRPr lang="ja-JP" altLang="en-US" sz="2400" dirty="0"/>
          </a:p>
        </p:txBody>
      </p:sp>
      <p:grpSp>
        <p:nvGrpSpPr>
          <p:cNvPr id="59" name="グループ化 58"/>
          <p:cNvGrpSpPr/>
          <p:nvPr/>
        </p:nvGrpSpPr>
        <p:grpSpPr>
          <a:xfrm>
            <a:off x="6234433" y="2348880"/>
            <a:ext cx="2429144" cy="1077557"/>
            <a:chOff x="6232720" y="1355439"/>
            <a:chExt cx="2429144" cy="2063922"/>
          </a:xfrm>
        </p:grpSpPr>
        <p:cxnSp>
          <p:nvCxnSpPr>
            <p:cNvPr id="60" name="直線コネクタ 59"/>
            <p:cNvCxnSpPr/>
            <p:nvPr/>
          </p:nvCxnSpPr>
          <p:spPr>
            <a:xfrm flipH="1">
              <a:off x="6232720" y="1358971"/>
              <a:ext cx="1215428" cy="206039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7446436" y="1355439"/>
              <a:ext cx="1215428" cy="206039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グループ化 61"/>
          <p:cNvGrpSpPr/>
          <p:nvPr/>
        </p:nvGrpSpPr>
        <p:grpSpPr>
          <a:xfrm>
            <a:off x="6234433" y="744212"/>
            <a:ext cx="2429144" cy="2682659"/>
            <a:chOff x="6232720" y="1355439"/>
            <a:chExt cx="2429144" cy="2063922"/>
          </a:xfrm>
        </p:grpSpPr>
        <p:cxnSp>
          <p:nvCxnSpPr>
            <p:cNvPr id="63" name="直線コネクタ 62"/>
            <p:cNvCxnSpPr/>
            <p:nvPr/>
          </p:nvCxnSpPr>
          <p:spPr>
            <a:xfrm flipH="1">
              <a:off x="6232720" y="1358971"/>
              <a:ext cx="1215428" cy="206039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>
              <a:off x="7446436" y="1355439"/>
              <a:ext cx="1215428" cy="206039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円/楕円 65"/>
          <p:cNvSpPr/>
          <p:nvPr/>
        </p:nvSpPr>
        <p:spPr>
          <a:xfrm>
            <a:off x="7970715" y="2811943"/>
            <a:ext cx="123359" cy="123359"/>
          </a:xfrm>
          <a:prstGeom prst="ellipse">
            <a:avLst/>
          </a:prstGeom>
          <a:noFill/>
          <a:ln w="22225" cmpd="dbl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円/楕円 66"/>
          <p:cNvSpPr/>
          <p:nvPr/>
        </p:nvSpPr>
        <p:spPr>
          <a:xfrm>
            <a:off x="6780467" y="2826900"/>
            <a:ext cx="123359" cy="123359"/>
          </a:xfrm>
          <a:prstGeom prst="ellipse">
            <a:avLst/>
          </a:prstGeom>
          <a:noFill/>
          <a:ln w="22225" cmpd="dbl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7972851" y="1959887"/>
            <a:ext cx="123359" cy="123359"/>
          </a:xfrm>
          <a:prstGeom prst="ellipse">
            <a:avLst/>
          </a:prstGeom>
          <a:noFill/>
          <a:ln w="22225" cmpd="tri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6815640" y="1951467"/>
            <a:ext cx="123359" cy="123359"/>
          </a:xfrm>
          <a:prstGeom prst="ellipse">
            <a:avLst/>
          </a:prstGeom>
          <a:noFill/>
          <a:ln w="22225" cmpd="tri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5175BD7-45EE-29D3-658C-C6672048757F}"/>
              </a:ext>
            </a:extLst>
          </p:cNvPr>
          <p:cNvGrpSpPr>
            <a:grpSpLocks/>
          </p:cNvGrpSpPr>
          <p:nvPr/>
        </p:nvGrpSpPr>
        <p:grpSpPr bwMode="auto">
          <a:xfrm>
            <a:off x="103186" y="130227"/>
            <a:ext cx="4880205" cy="461665"/>
            <a:chOff x="224880" y="2909010"/>
            <a:chExt cx="4879967" cy="460743"/>
          </a:xfrm>
        </p:grpSpPr>
        <p:sp>
          <p:nvSpPr>
            <p:cNvPr id="3" name="フローチャート : 磁気ディスク 43">
              <a:extLst>
                <a:ext uri="{FF2B5EF4-FFF2-40B4-BE49-F238E27FC236}">
                  <a16:creationId xmlns:a16="http://schemas.microsoft.com/office/drawing/2014/main" id="{6BA85021-7BC1-7F88-A8AA-C74B9E3E41AF}"/>
                </a:ext>
              </a:extLst>
            </p:cNvPr>
            <p:cNvSpPr/>
            <p:nvPr/>
          </p:nvSpPr>
          <p:spPr>
            <a:xfrm>
              <a:off x="224880" y="2997732"/>
              <a:ext cx="355204" cy="359643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800" dirty="0"/>
            </a:p>
          </p:txBody>
        </p:sp>
        <p:sp>
          <p:nvSpPr>
            <p:cNvPr id="4" name="Text Box 5">
              <a:extLst>
                <a:ext uri="{FF2B5EF4-FFF2-40B4-BE49-F238E27FC236}">
                  <a16:creationId xmlns:a16="http://schemas.microsoft.com/office/drawing/2014/main" id="{F77C05DD-7FC8-021F-2DFC-4FD6D823BE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9989" y="2909010"/>
              <a:ext cx="4514858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b="1" dirty="0">
                  <a:latin typeface="+mn-ea"/>
                  <a:ea typeface="+mn-ea"/>
                </a:rPr>
                <a:t>三角形の外心</a:t>
              </a:r>
              <a:r>
                <a:rPr lang="ja-JP" altLang="en-US" sz="2400" dirty="0">
                  <a:latin typeface="+mn-ea"/>
                  <a:ea typeface="+mn-ea"/>
                </a:rPr>
                <a:t>について調べよう。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369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5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  <p:bldP spid="38" grpId="0"/>
      <p:bldP spid="45" grpId="0" animBg="1"/>
      <p:bldP spid="56" grpId="0" animBg="1"/>
      <p:bldP spid="46" grpId="0"/>
      <p:bldP spid="58" grpId="0" animBg="1"/>
      <p:bldP spid="66" grpId="0" animBg="1"/>
      <p:bldP spid="67" grpId="0" animBg="1"/>
      <p:bldP spid="68" grpId="0" animBg="1"/>
      <p:bldP spid="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フローチャート : 代替処理 15"/>
          <p:cNvSpPr/>
          <p:nvPr/>
        </p:nvSpPr>
        <p:spPr>
          <a:xfrm>
            <a:off x="151879" y="1496717"/>
            <a:ext cx="891729" cy="408994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証明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98676" y="1927712"/>
            <a:ext cx="2915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△ＡＢＣにおいて、</a:t>
            </a: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184220" y="2322465"/>
            <a:ext cx="3438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辺ＡＢの垂直二等分線と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5647201" y="2158545"/>
            <a:ext cx="3377476" cy="2537205"/>
            <a:chOff x="5485276" y="2615745"/>
            <a:chExt cx="3377476" cy="2537205"/>
          </a:xfrm>
        </p:grpSpPr>
        <p:sp>
          <p:nvSpPr>
            <p:cNvPr id="29" name="二等辺三角形 28"/>
            <p:cNvSpPr/>
            <p:nvPr/>
          </p:nvSpPr>
          <p:spPr>
            <a:xfrm>
              <a:off x="5835534" y="2987771"/>
              <a:ext cx="2632501" cy="1868342"/>
            </a:xfrm>
            <a:prstGeom prst="triangle">
              <a:avLst>
                <a:gd name="adj" fmla="val 7821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7697304" y="2615745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Ａ</a:t>
              </a:r>
              <a:endParaRPr lang="ja-JP" altLang="en-US" sz="2400" dirty="0"/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5485276" y="4642606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Ｂ</a:t>
              </a:r>
              <a:endParaRPr lang="ja-JP" altLang="en-US" sz="2400" dirty="0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8446397" y="4691285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Ｃ</a:t>
              </a:r>
              <a:endParaRPr lang="ja-JP" altLang="en-US" sz="2400" dirty="0"/>
            </a:p>
          </p:txBody>
        </p:sp>
      </p:grpSp>
      <p:sp>
        <p:nvSpPr>
          <p:cNvPr id="33" name="円弧 32"/>
          <p:cNvSpPr/>
          <p:nvPr/>
        </p:nvSpPr>
        <p:spPr>
          <a:xfrm>
            <a:off x="4232853" y="2619017"/>
            <a:ext cx="3579507" cy="3579507"/>
          </a:xfrm>
          <a:prstGeom prst="arc">
            <a:avLst>
              <a:gd name="adj1" fmla="val 16314287"/>
              <a:gd name="adj2" fmla="val 16649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37" name="グループ化 36"/>
          <p:cNvGrpSpPr>
            <a:grpSpLocks/>
          </p:cNvGrpSpPr>
          <p:nvPr/>
        </p:nvGrpSpPr>
        <p:grpSpPr bwMode="auto">
          <a:xfrm rot="16383513" flipV="1">
            <a:off x="4598970" y="208520"/>
            <a:ext cx="2847162" cy="8363428"/>
            <a:chOff x="4223806" y="751859"/>
            <a:chExt cx="2512815" cy="7382307"/>
          </a:xfrm>
        </p:grpSpPr>
        <p:grpSp>
          <p:nvGrpSpPr>
            <p:cNvPr id="38" name="グループ化 810"/>
            <p:cNvGrpSpPr>
              <a:grpSpLocks/>
            </p:cNvGrpSpPr>
            <p:nvPr/>
          </p:nvGrpSpPr>
          <p:grpSpPr bwMode="auto">
            <a:xfrm>
              <a:off x="5698548" y="751859"/>
              <a:ext cx="1038073" cy="3764384"/>
              <a:chOff x="3286282" y="2223665"/>
              <a:chExt cx="1038073" cy="3764384"/>
            </a:xfrm>
          </p:grpSpPr>
          <p:grpSp>
            <p:nvGrpSpPr>
              <p:cNvPr id="70" name="グループ化 69"/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98" name="フリーフォーム 97"/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50000"/>
                      </a:schemeClr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10800000" scaled="1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99" name="円弧 98"/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71" name="グループ化 4"/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94" name="グループ化 93"/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96" name="フリーフォーム 95"/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825600"/>
                      </a:gs>
                      <a:gs pos="13000">
                        <a:srgbClr val="FFA800"/>
                      </a:gs>
                      <a:gs pos="28000">
                        <a:srgbClr val="825600"/>
                      </a:gs>
                      <a:gs pos="42999">
                        <a:srgbClr val="FFA800"/>
                      </a:gs>
                      <a:gs pos="58000">
                        <a:srgbClr val="825600"/>
                      </a:gs>
                      <a:gs pos="72000">
                        <a:srgbClr val="FFA800"/>
                      </a:gs>
                      <a:gs pos="87000">
                        <a:srgbClr val="825600"/>
                      </a:gs>
                      <a:gs pos="100000">
                        <a:srgbClr val="FFA800"/>
                      </a:gs>
                    </a:gsLst>
                    <a:lin ang="10800000" scaled="0"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97" name="円弧 96"/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95" name="AutoShape 648"/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72" name="グループ化 844"/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73" name="Group 679"/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92" name="Rectangle 68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93" name="Rectangle 681"/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74" name="グループ化 846"/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75" name="Group 654"/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90" name="Freeform 655"/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1 h 2319"/>
                        <a:gd name="T2" fmla="*/ 0 w 2332"/>
                        <a:gd name="T3" fmla="*/ 1 h 2319"/>
                        <a:gd name="T4" fmla="*/ 0 w 2332"/>
                        <a:gd name="T5" fmla="*/ 1 h 2319"/>
                        <a:gd name="T6" fmla="*/ 0 w 2332"/>
                        <a:gd name="T7" fmla="*/ 1 h 2319"/>
                        <a:gd name="T8" fmla="*/ 0 w 2332"/>
                        <a:gd name="T9" fmla="*/ 1 h 2319"/>
                        <a:gd name="T10" fmla="*/ 0 w 2332"/>
                        <a:gd name="T11" fmla="*/ 1 h 2319"/>
                        <a:gd name="T12" fmla="*/ 0 w 2332"/>
                        <a:gd name="T13" fmla="*/ 1 h 2319"/>
                        <a:gd name="T14" fmla="*/ 0 w 2332"/>
                        <a:gd name="T15" fmla="*/ 1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1 h 2319"/>
                        <a:gd name="T72" fmla="*/ 0 w 2332"/>
                        <a:gd name="T73" fmla="*/ 1 h 2319"/>
                        <a:gd name="T74" fmla="*/ 0 w 2332"/>
                        <a:gd name="T75" fmla="*/ 1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91" name="Freeform 656"/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solidFill>
                      <a:srgbClr val="FFCC00">
                        <a:alpha val="58038"/>
                      </a:srgbClr>
                    </a:solidFill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76" name="Group 668"/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84" name="Group 669"/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86" name="Group 671"/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88" name="Freeform 6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89" name="Freeform 67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87" name="Rectangle 677"/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85" name="Freeform 678"/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79 h 34"/>
                        <a:gd name="T2" fmla="*/ 21 w 108"/>
                        <a:gd name="T3" fmla="*/ 131 h 34"/>
                        <a:gd name="T4" fmla="*/ 77 w 108"/>
                        <a:gd name="T5" fmla="*/ 107 h 34"/>
                        <a:gd name="T6" fmla="*/ 103 w 108"/>
                        <a:gd name="T7" fmla="*/ 52 h 34"/>
                        <a:gd name="T8" fmla="*/ 97 w 108"/>
                        <a:gd name="T9" fmla="*/ 1 h 34"/>
                        <a:gd name="T10" fmla="*/ 39 w 108"/>
                        <a:gd name="T11" fmla="*/ 69 h 34"/>
                        <a:gd name="T12" fmla="*/ 3 w 108"/>
                        <a:gd name="T13" fmla="*/ 79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77" name="Group 657"/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78" name="Group 6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80" name="Group 660"/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82" name="Freeform 66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83" name="Freeform 6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81" name="Rectangle 666"/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79" name="Freeform 667"/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2 h 100"/>
                        <a:gd name="T2" fmla="*/ 13 w 202"/>
                        <a:gd name="T3" fmla="*/ 1 h 100"/>
                        <a:gd name="T4" fmla="*/ 45 w 202"/>
                        <a:gd name="T5" fmla="*/ 29 h 100"/>
                        <a:gd name="T6" fmla="*/ 43 w 202"/>
                        <a:gd name="T7" fmla="*/ 63 h 100"/>
                        <a:gd name="T8" fmla="*/ 21 w 202"/>
                        <a:gd name="T9" fmla="*/ 48 h 100"/>
                        <a:gd name="T10" fmla="*/ 10 w 202"/>
                        <a:gd name="T11" fmla="*/ 39 h 100"/>
                        <a:gd name="T12" fmla="*/ 2 w 202"/>
                        <a:gd name="T13" fmla="*/ 22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  <p:grpSp>
          <p:nvGrpSpPr>
            <p:cNvPr id="39" name="グループ化 811"/>
            <p:cNvGrpSpPr>
              <a:grpSpLocks/>
            </p:cNvGrpSpPr>
            <p:nvPr/>
          </p:nvGrpSpPr>
          <p:grpSpPr bwMode="auto">
            <a:xfrm flipH="1" flipV="1">
              <a:off x="4223806" y="4369782"/>
              <a:ext cx="1038073" cy="3764384"/>
              <a:chOff x="3286282" y="2223665"/>
              <a:chExt cx="1038073" cy="3764384"/>
            </a:xfrm>
          </p:grpSpPr>
          <p:grpSp>
            <p:nvGrpSpPr>
              <p:cNvPr id="40" name="グループ化 39"/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68" name="フリーフォーム 67"/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69" name="円弧 68"/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41" name="グループ化 4"/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64" name="グループ化 63"/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66" name="フリーフォーム 65"/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noFill/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67" name="円弧 66"/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noFil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65" name="AutoShape 648"/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42" name="グループ化 814"/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43" name="Group 679"/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62" name="Rectangle 68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63" name="Rectangle 681"/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44" name="グループ化 816"/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45" name="Group 654"/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60" name="Freeform 655"/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1 h 2319"/>
                        <a:gd name="T2" fmla="*/ 0 w 2332"/>
                        <a:gd name="T3" fmla="*/ 1 h 2319"/>
                        <a:gd name="T4" fmla="*/ 0 w 2332"/>
                        <a:gd name="T5" fmla="*/ 1 h 2319"/>
                        <a:gd name="T6" fmla="*/ 0 w 2332"/>
                        <a:gd name="T7" fmla="*/ 1 h 2319"/>
                        <a:gd name="T8" fmla="*/ 0 w 2332"/>
                        <a:gd name="T9" fmla="*/ 1 h 2319"/>
                        <a:gd name="T10" fmla="*/ 0 w 2332"/>
                        <a:gd name="T11" fmla="*/ 1 h 2319"/>
                        <a:gd name="T12" fmla="*/ 0 w 2332"/>
                        <a:gd name="T13" fmla="*/ 1 h 2319"/>
                        <a:gd name="T14" fmla="*/ 0 w 2332"/>
                        <a:gd name="T15" fmla="*/ 1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1 h 2319"/>
                        <a:gd name="T72" fmla="*/ 0 w 2332"/>
                        <a:gd name="T73" fmla="*/ 1 h 2319"/>
                        <a:gd name="T74" fmla="*/ 0 w 2332"/>
                        <a:gd name="T75" fmla="*/ 1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61" name="Freeform 656"/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46" name="Group 668"/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54" name="Group 669"/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56" name="Group 671"/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58" name="Freeform 6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59" name="Freeform 67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57" name="Rectangle 677"/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55" name="Freeform 678"/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79 h 34"/>
                        <a:gd name="T2" fmla="*/ 21 w 108"/>
                        <a:gd name="T3" fmla="*/ 131 h 34"/>
                        <a:gd name="T4" fmla="*/ 77 w 108"/>
                        <a:gd name="T5" fmla="*/ 107 h 34"/>
                        <a:gd name="T6" fmla="*/ 103 w 108"/>
                        <a:gd name="T7" fmla="*/ 52 h 34"/>
                        <a:gd name="T8" fmla="*/ 97 w 108"/>
                        <a:gd name="T9" fmla="*/ 1 h 34"/>
                        <a:gd name="T10" fmla="*/ 39 w 108"/>
                        <a:gd name="T11" fmla="*/ 69 h 34"/>
                        <a:gd name="T12" fmla="*/ 3 w 108"/>
                        <a:gd name="T13" fmla="*/ 79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47" name="Group 657"/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48" name="Group 6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50" name="Group 660"/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52" name="Freeform 66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53" name="Freeform 6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51" name="Rectangle 666"/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49" name="Freeform 667"/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2 h 100"/>
                        <a:gd name="T2" fmla="*/ 13 w 202"/>
                        <a:gd name="T3" fmla="*/ 1 h 100"/>
                        <a:gd name="T4" fmla="*/ 45 w 202"/>
                        <a:gd name="T5" fmla="*/ 29 h 100"/>
                        <a:gd name="T6" fmla="*/ 43 w 202"/>
                        <a:gd name="T7" fmla="*/ 63 h 100"/>
                        <a:gd name="T8" fmla="*/ 21 w 202"/>
                        <a:gd name="T9" fmla="*/ 48 h 100"/>
                        <a:gd name="T10" fmla="*/ 10 w 202"/>
                        <a:gd name="T11" fmla="*/ 39 h 100"/>
                        <a:gd name="T12" fmla="*/ 2 w 202"/>
                        <a:gd name="T13" fmla="*/ 22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</p:grpSp>
      <p:sp>
        <p:nvSpPr>
          <p:cNvPr id="101" name="円弧 100"/>
          <p:cNvSpPr/>
          <p:nvPr/>
        </p:nvSpPr>
        <p:spPr>
          <a:xfrm>
            <a:off x="6272319" y="755276"/>
            <a:ext cx="3579507" cy="3579507"/>
          </a:xfrm>
          <a:prstGeom prst="arc">
            <a:avLst>
              <a:gd name="adj1" fmla="val 5526063"/>
              <a:gd name="adj2" fmla="val 1109500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103" name="Group 25"/>
          <p:cNvGrpSpPr>
            <a:grpSpLocks/>
          </p:cNvGrpSpPr>
          <p:nvPr/>
        </p:nvGrpSpPr>
        <p:grpSpPr bwMode="auto">
          <a:xfrm rot="6437988">
            <a:off x="5769666" y="1416533"/>
            <a:ext cx="2159000" cy="3721100"/>
            <a:chOff x="823" y="571"/>
            <a:chExt cx="1360" cy="2344"/>
          </a:xfrm>
        </p:grpSpPr>
        <p:sp>
          <p:nvSpPr>
            <p:cNvPr id="104" name="AutoShape 15"/>
            <p:cNvSpPr>
              <a:spLocks noChangeArrowheads="1"/>
            </p:cNvSpPr>
            <p:nvPr/>
          </p:nvSpPr>
          <p:spPr bwMode="auto">
            <a:xfrm rot="-5394331">
              <a:off x="331" y="1063"/>
              <a:ext cx="2344" cy="1360"/>
            </a:xfrm>
            <a:prstGeom prst="rtTriangle">
              <a:avLst/>
            </a:prstGeom>
            <a:solidFill>
              <a:srgbClr val="CCFFFF">
                <a:alpha val="67842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05" name="Oval 16"/>
            <p:cNvSpPr>
              <a:spLocks noChangeArrowheads="1"/>
            </p:cNvSpPr>
            <p:nvPr/>
          </p:nvSpPr>
          <p:spPr bwMode="auto">
            <a:xfrm rot="1807456">
              <a:off x="1589" y="2186"/>
              <a:ext cx="238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grpSp>
        <p:nvGrpSpPr>
          <p:cNvPr id="106" name="グループ化 105"/>
          <p:cNvGrpSpPr>
            <a:grpSpLocks/>
          </p:cNvGrpSpPr>
          <p:nvPr/>
        </p:nvGrpSpPr>
        <p:grpSpPr bwMode="auto">
          <a:xfrm>
            <a:off x="6438752" y="349569"/>
            <a:ext cx="1789112" cy="2641600"/>
            <a:chOff x="5443128" y="2090039"/>
            <a:chExt cx="1788624" cy="2642467"/>
          </a:xfrm>
        </p:grpSpPr>
        <p:grpSp>
          <p:nvGrpSpPr>
            <p:cNvPr id="107" name="Group 70"/>
            <p:cNvGrpSpPr>
              <a:grpSpLocks/>
            </p:cNvGrpSpPr>
            <p:nvPr/>
          </p:nvGrpSpPr>
          <p:grpSpPr bwMode="auto">
            <a:xfrm rot="-469037">
              <a:off x="5734377" y="2972406"/>
              <a:ext cx="1497375" cy="1760100"/>
              <a:chOff x="3560" y="2931"/>
              <a:chExt cx="919" cy="917"/>
            </a:xfrm>
          </p:grpSpPr>
          <p:grpSp>
            <p:nvGrpSpPr>
              <p:cNvPr id="123" name="Group 71"/>
              <p:cNvGrpSpPr>
                <a:grpSpLocks/>
              </p:cNvGrpSpPr>
              <p:nvPr/>
            </p:nvGrpSpPr>
            <p:grpSpPr bwMode="auto">
              <a:xfrm rot="-693115">
                <a:off x="3560" y="2931"/>
                <a:ext cx="919" cy="917"/>
                <a:chOff x="3533" y="2840"/>
                <a:chExt cx="919" cy="917"/>
              </a:xfrm>
            </p:grpSpPr>
            <p:grpSp>
              <p:nvGrpSpPr>
                <p:cNvPr id="125" name="Group 72"/>
                <p:cNvGrpSpPr>
                  <a:grpSpLocks/>
                </p:cNvGrpSpPr>
                <p:nvPr/>
              </p:nvGrpSpPr>
              <p:grpSpPr bwMode="auto">
                <a:xfrm rot="-2406138">
                  <a:off x="3533" y="2889"/>
                  <a:ext cx="590" cy="612"/>
                  <a:chOff x="1732" y="930"/>
                  <a:chExt cx="1646" cy="1402"/>
                </a:xfrm>
              </p:grpSpPr>
              <p:sp>
                <p:nvSpPr>
                  <p:cNvPr id="131" name="Freeform 73"/>
                  <p:cNvSpPr>
                    <a:spLocks/>
                  </p:cNvSpPr>
                  <p:nvPr/>
                </p:nvSpPr>
                <p:spPr bwMode="auto">
                  <a:xfrm>
                    <a:off x="1732" y="931"/>
                    <a:ext cx="1646" cy="1401"/>
                  </a:xfrm>
                  <a:custGeom>
                    <a:avLst/>
                    <a:gdLst>
                      <a:gd name="T0" fmla="*/ 14 w 1646"/>
                      <a:gd name="T1" fmla="*/ 50 h 1401"/>
                      <a:gd name="T2" fmla="*/ 14 w 1646"/>
                      <a:gd name="T3" fmla="*/ 137 h 1401"/>
                      <a:gd name="T4" fmla="*/ 74 w 1646"/>
                      <a:gd name="T5" fmla="*/ 251 h 1401"/>
                      <a:gd name="T6" fmla="*/ 176 w 1646"/>
                      <a:gd name="T7" fmla="*/ 329 h 1401"/>
                      <a:gd name="T8" fmla="*/ 434 w 1646"/>
                      <a:gd name="T9" fmla="*/ 353 h 1401"/>
                      <a:gd name="T10" fmla="*/ 608 w 1646"/>
                      <a:gd name="T11" fmla="*/ 365 h 1401"/>
                      <a:gd name="T12" fmla="*/ 746 w 1646"/>
                      <a:gd name="T13" fmla="*/ 389 h 1401"/>
                      <a:gd name="T14" fmla="*/ 932 w 1646"/>
                      <a:gd name="T15" fmla="*/ 509 h 1401"/>
                      <a:gd name="T16" fmla="*/ 1106 w 1646"/>
                      <a:gd name="T17" fmla="*/ 665 h 1401"/>
                      <a:gd name="T18" fmla="*/ 1232 w 1646"/>
                      <a:gd name="T19" fmla="*/ 743 h 1401"/>
                      <a:gd name="T20" fmla="*/ 1340 w 1646"/>
                      <a:gd name="T21" fmla="*/ 935 h 1401"/>
                      <a:gd name="T22" fmla="*/ 1472 w 1646"/>
                      <a:gd name="T23" fmla="*/ 1079 h 1401"/>
                      <a:gd name="T24" fmla="*/ 1556 w 1646"/>
                      <a:gd name="T25" fmla="*/ 1199 h 1401"/>
                      <a:gd name="T26" fmla="*/ 1574 w 1646"/>
                      <a:gd name="T27" fmla="*/ 1301 h 1401"/>
                      <a:gd name="T28" fmla="*/ 1604 w 1646"/>
                      <a:gd name="T29" fmla="*/ 1373 h 1401"/>
                      <a:gd name="T30" fmla="*/ 1604 w 1646"/>
                      <a:gd name="T31" fmla="*/ 1133 h 1401"/>
                      <a:gd name="T32" fmla="*/ 1610 w 1646"/>
                      <a:gd name="T33" fmla="*/ 1019 h 1401"/>
                      <a:gd name="T34" fmla="*/ 1616 w 1646"/>
                      <a:gd name="T35" fmla="*/ 863 h 1401"/>
                      <a:gd name="T36" fmla="*/ 1604 w 1646"/>
                      <a:gd name="T37" fmla="*/ 647 h 1401"/>
                      <a:gd name="T38" fmla="*/ 1616 w 1646"/>
                      <a:gd name="T39" fmla="*/ 479 h 1401"/>
                      <a:gd name="T40" fmla="*/ 1616 w 1646"/>
                      <a:gd name="T41" fmla="*/ 401 h 1401"/>
                      <a:gd name="T42" fmla="*/ 1436 w 1646"/>
                      <a:gd name="T43" fmla="*/ 323 h 1401"/>
                      <a:gd name="T44" fmla="*/ 1268 w 1646"/>
                      <a:gd name="T45" fmla="*/ 239 h 1401"/>
                      <a:gd name="T46" fmla="*/ 1136 w 1646"/>
                      <a:gd name="T47" fmla="*/ 185 h 1401"/>
                      <a:gd name="T48" fmla="*/ 998 w 1646"/>
                      <a:gd name="T49" fmla="*/ 101 h 1401"/>
                      <a:gd name="T50" fmla="*/ 836 w 1646"/>
                      <a:gd name="T51" fmla="*/ 47 h 1401"/>
                      <a:gd name="T52" fmla="*/ 710 w 1646"/>
                      <a:gd name="T53" fmla="*/ 17 h 1401"/>
                      <a:gd name="T54" fmla="*/ 548 w 1646"/>
                      <a:gd name="T55" fmla="*/ 23 h 1401"/>
                      <a:gd name="T56" fmla="*/ 368 w 1646"/>
                      <a:gd name="T57" fmla="*/ 5 h 1401"/>
                      <a:gd name="T58" fmla="*/ 290 w 1646"/>
                      <a:gd name="T59" fmla="*/ 11 h 1401"/>
                      <a:gd name="T60" fmla="*/ 194 w 1646"/>
                      <a:gd name="T61" fmla="*/ 11 h 1401"/>
                      <a:gd name="T62" fmla="*/ 98 w 1646"/>
                      <a:gd name="T63" fmla="*/ 5 h 1401"/>
                      <a:gd name="T64" fmla="*/ 14 w 1646"/>
                      <a:gd name="T65" fmla="*/ 50 h 1401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646" h="1401">
                        <a:moveTo>
                          <a:pt x="14" y="50"/>
                        </a:moveTo>
                        <a:cubicBezTo>
                          <a:pt x="0" y="72"/>
                          <a:pt x="4" y="104"/>
                          <a:pt x="14" y="137"/>
                        </a:cubicBezTo>
                        <a:cubicBezTo>
                          <a:pt x="24" y="170"/>
                          <a:pt x="47" y="219"/>
                          <a:pt x="74" y="251"/>
                        </a:cubicBezTo>
                        <a:cubicBezTo>
                          <a:pt x="101" y="283"/>
                          <a:pt x="116" y="312"/>
                          <a:pt x="176" y="329"/>
                        </a:cubicBezTo>
                        <a:cubicBezTo>
                          <a:pt x="236" y="346"/>
                          <a:pt x="362" y="347"/>
                          <a:pt x="434" y="353"/>
                        </a:cubicBezTo>
                        <a:cubicBezTo>
                          <a:pt x="506" y="359"/>
                          <a:pt x="556" y="359"/>
                          <a:pt x="608" y="365"/>
                        </a:cubicBezTo>
                        <a:cubicBezTo>
                          <a:pt x="660" y="371"/>
                          <a:pt x="692" y="365"/>
                          <a:pt x="746" y="389"/>
                        </a:cubicBezTo>
                        <a:cubicBezTo>
                          <a:pt x="800" y="413"/>
                          <a:pt x="872" y="463"/>
                          <a:pt x="932" y="509"/>
                        </a:cubicBezTo>
                        <a:cubicBezTo>
                          <a:pt x="992" y="555"/>
                          <a:pt x="1056" y="626"/>
                          <a:pt x="1106" y="665"/>
                        </a:cubicBezTo>
                        <a:cubicBezTo>
                          <a:pt x="1156" y="704"/>
                          <a:pt x="1193" y="698"/>
                          <a:pt x="1232" y="743"/>
                        </a:cubicBezTo>
                        <a:cubicBezTo>
                          <a:pt x="1271" y="788"/>
                          <a:pt x="1300" y="879"/>
                          <a:pt x="1340" y="935"/>
                        </a:cubicBezTo>
                        <a:cubicBezTo>
                          <a:pt x="1380" y="991"/>
                          <a:pt x="1436" y="1035"/>
                          <a:pt x="1472" y="1079"/>
                        </a:cubicBezTo>
                        <a:cubicBezTo>
                          <a:pt x="1508" y="1123"/>
                          <a:pt x="1539" y="1162"/>
                          <a:pt x="1556" y="1199"/>
                        </a:cubicBezTo>
                        <a:cubicBezTo>
                          <a:pt x="1573" y="1236"/>
                          <a:pt x="1566" y="1272"/>
                          <a:pt x="1574" y="1301"/>
                        </a:cubicBezTo>
                        <a:cubicBezTo>
                          <a:pt x="1582" y="1330"/>
                          <a:pt x="1599" y="1401"/>
                          <a:pt x="1604" y="1373"/>
                        </a:cubicBezTo>
                        <a:cubicBezTo>
                          <a:pt x="1609" y="1345"/>
                          <a:pt x="1603" y="1192"/>
                          <a:pt x="1604" y="1133"/>
                        </a:cubicBezTo>
                        <a:cubicBezTo>
                          <a:pt x="1605" y="1074"/>
                          <a:pt x="1608" y="1064"/>
                          <a:pt x="1610" y="1019"/>
                        </a:cubicBezTo>
                        <a:cubicBezTo>
                          <a:pt x="1612" y="974"/>
                          <a:pt x="1617" y="925"/>
                          <a:pt x="1616" y="863"/>
                        </a:cubicBezTo>
                        <a:cubicBezTo>
                          <a:pt x="1615" y="801"/>
                          <a:pt x="1604" y="711"/>
                          <a:pt x="1604" y="647"/>
                        </a:cubicBezTo>
                        <a:cubicBezTo>
                          <a:pt x="1604" y="583"/>
                          <a:pt x="1614" y="520"/>
                          <a:pt x="1616" y="479"/>
                        </a:cubicBezTo>
                        <a:cubicBezTo>
                          <a:pt x="1618" y="438"/>
                          <a:pt x="1646" y="427"/>
                          <a:pt x="1616" y="401"/>
                        </a:cubicBezTo>
                        <a:cubicBezTo>
                          <a:pt x="1586" y="375"/>
                          <a:pt x="1494" y="350"/>
                          <a:pt x="1436" y="323"/>
                        </a:cubicBezTo>
                        <a:cubicBezTo>
                          <a:pt x="1378" y="296"/>
                          <a:pt x="1318" y="262"/>
                          <a:pt x="1268" y="239"/>
                        </a:cubicBezTo>
                        <a:cubicBezTo>
                          <a:pt x="1218" y="216"/>
                          <a:pt x="1181" y="208"/>
                          <a:pt x="1136" y="185"/>
                        </a:cubicBezTo>
                        <a:cubicBezTo>
                          <a:pt x="1091" y="162"/>
                          <a:pt x="1048" y="124"/>
                          <a:pt x="998" y="101"/>
                        </a:cubicBezTo>
                        <a:cubicBezTo>
                          <a:pt x="948" y="78"/>
                          <a:pt x="884" y="61"/>
                          <a:pt x="836" y="47"/>
                        </a:cubicBezTo>
                        <a:cubicBezTo>
                          <a:pt x="788" y="33"/>
                          <a:pt x="758" y="21"/>
                          <a:pt x="710" y="17"/>
                        </a:cubicBezTo>
                        <a:cubicBezTo>
                          <a:pt x="662" y="13"/>
                          <a:pt x="605" y="25"/>
                          <a:pt x="548" y="23"/>
                        </a:cubicBezTo>
                        <a:cubicBezTo>
                          <a:pt x="491" y="21"/>
                          <a:pt x="411" y="7"/>
                          <a:pt x="368" y="5"/>
                        </a:cubicBezTo>
                        <a:cubicBezTo>
                          <a:pt x="325" y="3"/>
                          <a:pt x="319" y="10"/>
                          <a:pt x="290" y="11"/>
                        </a:cubicBezTo>
                        <a:cubicBezTo>
                          <a:pt x="261" y="12"/>
                          <a:pt x="226" y="12"/>
                          <a:pt x="194" y="11"/>
                        </a:cubicBezTo>
                        <a:cubicBezTo>
                          <a:pt x="162" y="10"/>
                          <a:pt x="129" y="0"/>
                          <a:pt x="98" y="5"/>
                        </a:cubicBezTo>
                        <a:cubicBezTo>
                          <a:pt x="67" y="10"/>
                          <a:pt x="28" y="28"/>
                          <a:pt x="14" y="50"/>
                        </a:cubicBezTo>
                        <a:close/>
                      </a:path>
                    </a:pathLst>
                  </a:cu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2" name="Freeform 74"/>
                  <p:cNvSpPr>
                    <a:spLocks/>
                  </p:cNvSpPr>
                  <p:nvPr/>
                </p:nvSpPr>
                <p:spPr bwMode="auto">
                  <a:xfrm>
                    <a:off x="1791" y="930"/>
                    <a:ext cx="323" cy="77"/>
                  </a:xfrm>
                  <a:custGeom>
                    <a:avLst/>
                    <a:gdLst>
                      <a:gd name="T0" fmla="*/ 0 w 323"/>
                      <a:gd name="T1" fmla="*/ 5 h 77"/>
                      <a:gd name="T2" fmla="*/ 75 w 323"/>
                      <a:gd name="T3" fmla="*/ 66 h 77"/>
                      <a:gd name="T4" fmla="*/ 237 w 323"/>
                      <a:gd name="T5" fmla="*/ 72 h 77"/>
                      <a:gd name="T6" fmla="*/ 309 w 323"/>
                      <a:gd name="T7" fmla="*/ 54 h 77"/>
                      <a:gd name="T8" fmla="*/ 321 w 323"/>
                      <a:gd name="T9" fmla="*/ 0 h 7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3" h="77">
                        <a:moveTo>
                          <a:pt x="0" y="5"/>
                        </a:moveTo>
                        <a:cubicBezTo>
                          <a:pt x="18" y="30"/>
                          <a:pt x="36" y="55"/>
                          <a:pt x="75" y="66"/>
                        </a:cubicBezTo>
                        <a:cubicBezTo>
                          <a:pt x="114" y="77"/>
                          <a:pt x="198" y="74"/>
                          <a:pt x="237" y="72"/>
                        </a:cubicBezTo>
                        <a:cubicBezTo>
                          <a:pt x="276" y="70"/>
                          <a:pt x="295" y="66"/>
                          <a:pt x="309" y="54"/>
                        </a:cubicBezTo>
                        <a:cubicBezTo>
                          <a:pt x="323" y="42"/>
                          <a:pt x="322" y="21"/>
                          <a:pt x="321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26" name="Group 75"/>
                <p:cNvGrpSpPr>
                  <a:grpSpLocks/>
                </p:cNvGrpSpPr>
                <p:nvPr/>
              </p:nvGrpSpPr>
              <p:grpSpPr bwMode="auto">
                <a:xfrm>
                  <a:off x="3651" y="2840"/>
                  <a:ext cx="801" cy="917"/>
                  <a:chOff x="3515" y="2750"/>
                  <a:chExt cx="801" cy="917"/>
                </a:xfrm>
              </p:grpSpPr>
              <p:sp>
                <p:nvSpPr>
                  <p:cNvPr id="127" name="Freeform 76"/>
                  <p:cNvSpPr>
                    <a:spLocks/>
                  </p:cNvSpPr>
                  <p:nvPr/>
                </p:nvSpPr>
                <p:spPr bwMode="auto">
                  <a:xfrm>
                    <a:off x="3515" y="2750"/>
                    <a:ext cx="801" cy="917"/>
                  </a:xfrm>
                  <a:custGeom>
                    <a:avLst/>
                    <a:gdLst>
                      <a:gd name="T0" fmla="*/ 189 w 801"/>
                      <a:gd name="T1" fmla="*/ 409 h 917"/>
                      <a:gd name="T2" fmla="*/ 168 w 801"/>
                      <a:gd name="T3" fmla="*/ 423 h 917"/>
                      <a:gd name="T4" fmla="*/ 129 w 801"/>
                      <a:gd name="T5" fmla="*/ 447 h 917"/>
                      <a:gd name="T6" fmla="*/ 51 w 801"/>
                      <a:gd name="T7" fmla="*/ 378 h 917"/>
                      <a:gd name="T8" fmla="*/ 12 w 801"/>
                      <a:gd name="T9" fmla="*/ 240 h 917"/>
                      <a:gd name="T10" fmla="*/ 24 w 801"/>
                      <a:gd name="T11" fmla="*/ 135 h 917"/>
                      <a:gd name="T12" fmla="*/ 156 w 801"/>
                      <a:gd name="T13" fmla="*/ 57 h 917"/>
                      <a:gd name="T14" fmla="*/ 270 w 801"/>
                      <a:gd name="T15" fmla="*/ 9 h 917"/>
                      <a:gd name="T16" fmla="*/ 369 w 801"/>
                      <a:gd name="T17" fmla="*/ 3 h 917"/>
                      <a:gd name="T18" fmla="*/ 498 w 801"/>
                      <a:gd name="T19" fmla="*/ 18 h 917"/>
                      <a:gd name="T20" fmla="*/ 594 w 801"/>
                      <a:gd name="T21" fmla="*/ 54 h 917"/>
                      <a:gd name="T22" fmla="*/ 660 w 801"/>
                      <a:gd name="T23" fmla="*/ 129 h 917"/>
                      <a:gd name="T24" fmla="*/ 735 w 801"/>
                      <a:gd name="T25" fmla="*/ 276 h 917"/>
                      <a:gd name="T26" fmla="*/ 789 w 801"/>
                      <a:gd name="T27" fmla="*/ 513 h 917"/>
                      <a:gd name="T28" fmla="*/ 786 w 801"/>
                      <a:gd name="T29" fmla="*/ 708 h 917"/>
                      <a:gd name="T30" fmla="*/ 702 w 801"/>
                      <a:gd name="T31" fmla="*/ 813 h 917"/>
                      <a:gd name="T32" fmla="*/ 609 w 801"/>
                      <a:gd name="T33" fmla="*/ 903 h 917"/>
                      <a:gd name="T34" fmla="*/ 510 w 801"/>
                      <a:gd name="T35" fmla="*/ 900 h 917"/>
                      <a:gd name="T36" fmla="*/ 435 w 801"/>
                      <a:gd name="T37" fmla="*/ 816 h 917"/>
                      <a:gd name="T38" fmla="*/ 189 w 801"/>
                      <a:gd name="T39" fmla="*/ 741 h 917"/>
                      <a:gd name="T40" fmla="*/ 204 w 801"/>
                      <a:gd name="T41" fmla="*/ 606 h 917"/>
                      <a:gd name="T42" fmla="*/ 201 w 801"/>
                      <a:gd name="T43" fmla="*/ 450 h 917"/>
                      <a:gd name="T44" fmla="*/ 189 w 801"/>
                      <a:gd name="T45" fmla="*/ 409 h 9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801" h="917">
                        <a:moveTo>
                          <a:pt x="189" y="409"/>
                        </a:moveTo>
                        <a:lnTo>
                          <a:pt x="168" y="423"/>
                        </a:lnTo>
                        <a:cubicBezTo>
                          <a:pt x="158" y="429"/>
                          <a:pt x="149" y="454"/>
                          <a:pt x="129" y="447"/>
                        </a:cubicBezTo>
                        <a:cubicBezTo>
                          <a:pt x="109" y="440"/>
                          <a:pt x="70" y="412"/>
                          <a:pt x="51" y="378"/>
                        </a:cubicBezTo>
                        <a:cubicBezTo>
                          <a:pt x="32" y="344"/>
                          <a:pt x="16" y="280"/>
                          <a:pt x="12" y="240"/>
                        </a:cubicBezTo>
                        <a:cubicBezTo>
                          <a:pt x="8" y="200"/>
                          <a:pt x="0" y="165"/>
                          <a:pt x="24" y="135"/>
                        </a:cubicBezTo>
                        <a:cubicBezTo>
                          <a:pt x="48" y="105"/>
                          <a:pt x="115" y="78"/>
                          <a:pt x="156" y="57"/>
                        </a:cubicBezTo>
                        <a:cubicBezTo>
                          <a:pt x="197" y="36"/>
                          <a:pt x="235" y="18"/>
                          <a:pt x="270" y="9"/>
                        </a:cubicBezTo>
                        <a:cubicBezTo>
                          <a:pt x="305" y="0"/>
                          <a:pt x="331" y="2"/>
                          <a:pt x="369" y="3"/>
                        </a:cubicBezTo>
                        <a:cubicBezTo>
                          <a:pt x="407" y="4"/>
                          <a:pt x="461" y="10"/>
                          <a:pt x="498" y="18"/>
                        </a:cubicBezTo>
                        <a:cubicBezTo>
                          <a:pt x="535" y="26"/>
                          <a:pt x="567" y="36"/>
                          <a:pt x="594" y="54"/>
                        </a:cubicBezTo>
                        <a:cubicBezTo>
                          <a:pt x="621" y="72"/>
                          <a:pt x="637" y="92"/>
                          <a:pt x="660" y="129"/>
                        </a:cubicBezTo>
                        <a:cubicBezTo>
                          <a:pt x="683" y="166"/>
                          <a:pt x="714" y="212"/>
                          <a:pt x="735" y="276"/>
                        </a:cubicBezTo>
                        <a:cubicBezTo>
                          <a:pt x="756" y="340"/>
                          <a:pt x="781" y="441"/>
                          <a:pt x="789" y="513"/>
                        </a:cubicBezTo>
                        <a:cubicBezTo>
                          <a:pt x="797" y="585"/>
                          <a:pt x="801" y="658"/>
                          <a:pt x="786" y="708"/>
                        </a:cubicBezTo>
                        <a:cubicBezTo>
                          <a:pt x="771" y="758"/>
                          <a:pt x="731" y="781"/>
                          <a:pt x="702" y="813"/>
                        </a:cubicBezTo>
                        <a:cubicBezTo>
                          <a:pt x="673" y="845"/>
                          <a:pt x="641" y="889"/>
                          <a:pt x="609" y="903"/>
                        </a:cubicBezTo>
                        <a:cubicBezTo>
                          <a:pt x="577" y="917"/>
                          <a:pt x="539" y="914"/>
                          <a:pt x="510" y="900"/>
                        </a:cubicBezTo>
                        <a:cubicBezTo>
                          <a:pt x="481" y="886"/>
                          <a:pt x="488" y="842"/>
                          <a:pt x="435" y="816"/>
                        </a:cubicBezTo>
                        <a:cubicBezTo>
                          <a:pt x="382" y="790"/>
                          <a:pt x="227" y="776"/>
                          <a:pt x="189" y="741"/>
                        </a:cubicBezTo>
                        <a:cubicBezTo>
                          <a:pt x="151" y="706"/>
                          <a:pt x="202" y="654"/>
                          <a:pt x="204" y="606"/>
                        </a:cubicBezTo>
                        <a:cubicBezTo>
                          <a:pt x="206" y="558"/>
                          <a:pt x="204" y="484"/>
                          <a:pt x="201" y="450"/>
                        </a:cubicBezTo>
                        <a:cubicBezTo>
                          <a:pt x="198" y="416"/>
                          <a:pt x="190" y="409"/>
                          <a:pt x="189" y="409"/>
                        </a:cubicBezTo>
                        <a:close/>
                      </a:path>
                    </a:pathLst>
                  </a:custGeom>
                  <a:solidFill>
                    <a:srgbClr val="FBF09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28" name="Freeform 77"/>
                  <p:cNvSpPr>
                    <a:spLocks/>
                  </p:cNvSpPr>
                  <p:nvPr/>
                </p:nvSpPr>
                <p:spPr bwMode="auto">
                  <a:xfrm>
                    <a:off x="3639" y="2931"/>
                    <a:ext cx="103" cy="227"/>
                  </a:xfrm>
                  <a:custGeom>
                    <a:avLst/>
                    <a:gdLst>
                      <a:gd name="T0" fmla="*/ 1192250 w 87"/>
                      <a:gd name="T1" fmla="*/ 148676 h 203"/>
                      <a:gd name="T2" fmla="*/ 118683 w 87"/>
                      <a:gd name="T3" fmla="*/ 76145 h 203"/>
                      <a:gd name="T4" fmla="*/ 386915 w 87"/>
                      <a:gd name="T5" fmla="*/ 30847 h 203"/>
                      <a:gd name="T6" fmla="*/ 1831744 w 87"/>
                      <a:gd name="T7" fmla="*/ 0 h 20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87" h="203">
                        <a:moveTo>
                          <a:pt x="57" y="203"/>
                        </a:moveTo>
                        <a:cubicBezTo>
                          <a:pt x="34" y="167"/>
                          <a:pt x="12" y="132"/>
                          <a:pt x="6" y="105"/>
                        </a:cubicBezTo>
                        <a:cubicBezTo>
                          <a:pt x="0" y="78"/>
                          <a:pt x="5" y="59"/>
                          <a:pt x="18" y="42"/>
                        </a:cubicBezTo>
                        <a:cubicBezTo>
                          <a:pt x="31" y="25"/>
                          <a:pt x="73" y="3"/>
                          <a:pt x="87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29" name="Line 7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067"/>
                    <a:ext cx="45" cy="4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30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3606" y="2943"/>
                    <a:ext cx="45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124" name="Freeform 80"/>
              <p:cNvSpPr>
                <a:spLocks/>
              </p:cNvSpPr>
              <p:nvPr/>
            </p:nvSpPr>
            <p:spPr bwMode="auto">
              <a:xfrm>
                <a:off x="3769" y="3127"/>
                <a:ext cx="251" cy="260"/>
              </a:xfrm>
              <a:custGeom>
                <a:avLst/>
                <a:gdLst>
                  <a:gd name="T0" fmla="*/ 613148670 w 194"/>
                  <a:gd name="T1" fmla="*/ 255817 h 216"/>
                  <a:gd name="T2" fmla="*/ 283106484 w 194"/>
                  <a:gd name="T3" fmla="*/ 646439 h 216"/>
                  <a:gd name="T4" fmla="*/ 54964429 w 194"/>
                  <a:gd name="T5" fmla="*/ 2366816 h 216"/>
                  <a:gd name="T6" fmla="*/ 54964429 w 194"/>
                  <a:gd name="T7" fmla="*/ 7417447 h 216"/>
                  <a:gd name="T8" fmla="*/ 378892792 w 194"/>
                  <a:gd name="T9" fmla="*/ 11687941 h 216"/>
                  <a:gd name="T10" fmla="*/ 628491798 w 194"/>
                  <a:gd name="T11" fmla="*/ 10496537 h 216"/>
                  <a:gd name="T12" fmla="*/ 772892917 w 194"/>
                  <a:gd name="T13" fmla="*/ 2516566 h 216"/>
                  <a:gd name="T14" fmla="*/ 613148670 w 194"/>
                  <a:gd name="T15" fmla="*/ 255817 h 2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4" h="216">
                    <a:moveTo>
                      <a:pt x="154" y="5"/>
                    </a:moveTo>
                    <a:cubicBezTo>
                      <a:pt x="134" y="0"/>
                      <a:pt x="94" y="6"/>
                      <a:pt x="71" y="12"/>
                    </a:cubicBezTo>
                    <a:cubicBezTo>
                      <a:pt x="48" y="18"/>
                      <a:pt x="23" y="22"/>
                      <a:pt x="14" y="42"/>
                    </a:cubicBezTo>
                    <a:cubicBezTo>
                      <a:pt x="5" y="62"/>
                      <a:pt x="0" y="104"/>
                      <a:pt x="14" y="132"/>
                    </a:cubicBezTo>
                    <a:cubicBezTo>
                      <a:pt x="28" y="160"/>
                      <a:pt x="71" y="198"/>
                      <a:pt x="95" y="207"/>
                    </a:cubicBezTo>
                    <a:cubicBezTo>
                      <a:pt x="119" y="216"/>
                      <a:pt x="142" y="213"/>
                      <a:pt x="158" y="186"/>
                    </a:cubicBezTo>
                    <a:cubicBezTo>
                      <a:pt x="174" y="159"/>
                      <a:pt x="194" y="75"/>
                      <a:pt x="194" y="45"/>
                    </a:cubicBezTo>
                    <a:cubicBezTo>
                      <a:pt x="194" y="15"/>
                      <a:pt x="174" y="10"/>
                      <a:pt x="154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99"/>
                  </a:gs>
                  <a:gs pos="100000">
                    <a:srgbClr val="C1C174"/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8" name="Group 81"/>
            <p:cNvGrpSpPr>
              <a:grpSpLocks/>
            </p:cNvGrpSpPr>
            <p:nvPr/>
          </p:nvGrpSpPr>
          <p:grpSpPr bwMode="auto">
            <a:xfrm rot="-2603347">
              <a:off x="5443128" y="3067074"/>
              <a:ext cx="1329552" cy="1174679"/>
              <a:chOff x="1732" y="930"/>
              <a:chExt cx="1646" cy="1402"/>
            </a:xfrm>
          </p:grpSpPr>
          <p:sp>
            <p:nvSpPr>
              <p:cNvPr id="121" name="Freeform 82"/>
              <p:cNvSpPr>
                <a:spLocks/>
              </p:cNvSpPr>
              <p:nvPr/>
            </p:nvSpPr>
            <p:spPr bwMode="auto">
              <a:xfrm>
                <a:off x="1732" y="931"/>
                <a:ext cx="1646" cy="1401"/>
              </a:xfrm>
              <a:custGeom>
                <a:avLst/>
                <a:gdLst>
                  <a:gd name="T0" fmla="*/ 14 w 1646"/>
                  <a:gd name="T1" fmla="*/ 50 h 1401"/>
                  <a:gd name="T2" fmla="*/ 14 w 1646"/>
                  <a:gd name="T3" fmla="*/ 137 h 1401"/>
                  <a:gd name="T4" fmla="*/ 74 w 1646"/>
                  <a:gd name="T5" fmla="*/ 251 h 1401"/>
                  <a:gd name="T6" fmla="*/ 176 w 1646"/>
                  <a:gd name="T7" fmla="*/ 329 h 1401"/>
                  <a:gd name="T8" fmla="*/ 434 w 1646"/>
                  <a:gd name="T9" fmla="*/ 353 h 1401"/>
                  <a:gd name="T10" fmla="*/ 608 w 1646"/>
                  <a:gd name="T11" fmla="*/ 365 h 1401"/>
                  <a:gd name="T12" fmla="*/ 746 w 1646"/>
                  <a:gd name="T13" fmla="*/ 389 h 1401"/>
                  <a:gd name="T14" fmla="*/ 932 w 1646"/>
                  <a:gd name="T15" fmla="*/ 509 h 1401"/>
                  <a:gd name="T16" fmla="*/ 1106 w 1646"/>
                  <a:gd name="T17" fmla="*/ 665 h 1401"/>
                  <a:gd name="T18" fmla="*/ 1232 w 1646"/>
                  <a:gd name="T19" fmla="*/ 743 h 1401"/>
                  <a:gd name="T20" fmla="*/ 1340 w 1646"/>
                  <a:gd name="T21" fmla="*/ 935 h 1401"/>
                  <a:gd name="T22" fmla="*/ 1472 w 1646"/>
                  <a:gd name="T23" fmla="*/ 1079 h 1401"/>
                  <a:gd name="T24" fmla="*/ 1556 w 1646"/>
                  <a:gd name="T25" fmla="*/ 1199 h 1401"/>
                  <a:gd name="T26" fmla="*/ 1574 w 1646"/>
                  <a:gd name="T27" fmla="*/ 1301 h 1401"/>
                  <a:gd name="T28" fmla="*/ 1604 w 1646"/>
                  <a:gd name="T29" fmla="*/ 1373 h 1401"/>
                  <a:gd name="T30" fmla="*/ 1604 w 1646"/>
                  <a:gd name="T31" fmla="*/ 1133 h 1401"/>
                  <a:gd name="T32" fmla="*/ 1610 w 1646"/>
                  <a:gd name="T33" fmla="*/ 1019 h 1401"/>
                  <a:gd name="T34" fmla="*/ 1616 w 1646"/>
                  <a:gd name="T35" fmla="*/ 863 h 1401"/>
                  <a:gd name="T36" fmla="*/ 1604 w 1646"/>
                  <a:gd name="T37" fmla="*/ 647 h 1401"/>
                  <a:gd name="T38" fmla="*/ 1616 w 1646"/>
                  <a:gd name="T39" fmla="*/ 479 h 1401"/>
                  <a:gd name="T40" fmla="*/ 1616 w 1646"/>
                  <a:gd name="T41" fmla="*/ 401 h 1401"/>
                  <a:gd name="T42" fmla="*/ 1436 w 1646"/>
                  <a:gd name="T43" fmla="*/ 323 h 1401"/>
                  <a:gd name="T44" fmla="*/ 1268 w 1646"/>
                  <a:gd name="T45" fmla="*/ 239 h 1401"/>
                  <a:gd name="T46" fmla="*/ 1136 w 1646"/>
                  <a:gd name="T47" fmla="*/ 185 h 1401"/>
                  <a:gd name="T48" fmla="*/ 998 w 1646"/>
                  <a:gd name="T49" fmla="*/ 101 h 1401"/>
                  <a:gd name="T50" fmla="*/ 836 w 1646"/>
                  <a:gd name="T51" fmla="*/ 47 h 1401"/>
                  <a:gd name="T52" fmla="*/ 710 w 1646"/>
                  <a:gd name="T53" fmla="*/ 17 h 1401"/>
                  <a:gd name="T54" fmla="*/ 548 w 1646"/>
                  <a:gd name="T55" fmla="*/ 23 h 1401"/>
                  <a:gd name="T56" fmla="*/ 368 w 1646"/>
                  <a:gd name="T57" fmla="*/ 5 h 1401"/>
                  <a:gd name="T58" fmla="*/ 290 w 1646"/>
                  <a:gd name="T59" fmla="*/ 11 h 1401"/>
                  <a:gd name="T60" fmla="*/ 194 w 1646"/>
                  <a:gd name="T61" fmla="*/ 11 h 1401"/>
                  <a:gd name="T62" fmla="*/ 98 w 1646"/>
                  <a:gd name="T63" fmla="*/ 5 h 1401"/>
                  <a:gd name="T64" fmla="*/ 14 w 1646"/>
                  <a:gd name="T65" fmla="*/ 50 h 140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646" h="1401">
                    <a:moveTo>
                      <a:pt x="14" y="50"/>
                    </a:moveTo>
                    <a:cubicBezTo>
                      <a:pt x="0" y="72"/>
                      <a:pt x="4" y="104"/>
                      <a:pt x="14" y="137"/>
                    </a:cubicBezTo>
                    <a:cubicBezTo>
                      <a:pt x="24" y="170"/>
                      <a:pt x="47" y="219"/>
                      <a:pt x="74" y="251"/>
                    </a:cubicBezTo>
                    <a:cubicBezTo>
                      <a:pt x="101" y="283"/>
                      <a:pt x="116" y="312"/>
                      <a:pt x="176" y="329"/>
                    </a:cubicBezTo>
                    <a:cubicBezTo>
                      <a:pt x="236" y="346"/>
                      <a:pt x="362" y="347"/>
                      <a:pt x="434" y="353"/>
                    </a:cubicBezTo>
                    <a:cubicBezTo>
                      <a:pt x="506" y="359"/>
                      <a:pt x="556" y="359"/>
                      <a:pt x="608" y="365"/>
                    </a:cubicBezTo>
                    <a:cubicBezTo>
                      <a:pt x="660" y="371"/>
                      <a:pt x="692" y="365"/>
                      <a:pt x="746" y="389"/>
                    </a:cubicBezTo>
                    <a:cubicBezTo>
                      <a:pt x="800" y="413"/>
                      <a:pt x="872" y="463"/>
                      <a:pt x="932" y="509"/>
                    </a:cubicBezTo>
                    <a:cubicBezTo>
                      <a:pt x="992" y="555"/>
                      <a:pt x="1056" y="626"/>
                      <a:pt x="1106" y="665"/>
                    </a:cubicBezTo>
                    <a:cubicBezTo>
                      <a:pt x="1156" y="704"/>
                      <a:pt x="1193" y="698"/>
                      <a:pt x="1232" y="743"/>
                    </a:cubicBezTo>
                    <a:cubicBezTo>
                      <a:pt x="1271" y="788"/>
                      <a:pt x="1300" y="879"/>
                      <a:pt x="1340" y="935"/>
                    </a:cubicBezTo>
                    <a:cubicBezTo>
                      <a:pt x="1380" y="991"/>
                      <a:pt x="1436" y="1035"/>
                      <a:pt x="1472" y="1079"/>
                    </a:cubicBezTo>
                    <a:cubicBezTo>
                      <a:pt x="1508" y="1123"/>
                      <a:pt x="1539" y="1162"/>
                      <a:pt x="1556" y="1199"/>
                    </a:cubicBezTo>
                    <a:cubicBezTo>
                      <a:pt x="1573" y="1236"/>
                      <a:pt x="1566" y="1272"/>
                      <a:pt x="1574" y="1301"/>
                    </a:cubicBezTo>
                    <a:cubicBezTo>
                      <a:pt x="1582" y="1330"/>
                      <a:pt x="1599" y="1401"/>
                      <a:pt x="1604" y="1373"/>
                    </a:cubicBezTo>
                    <a:cubicBezTo>
                      <a:pt x="1609" y="1345"/>
                      <a:pt x="1603" y="1192"/>
                      <a:pt x="1604" y="1133"/>
                    </a:cubicBezTo>
                    <a:cubicBezTo>
                      <a:pt x="1605" y="1074"/>
                      <a:pt x="1608" y="1064"/>
                      <a:pt x="1610" y="1019"/>
                    </a:cubicBezTo>
                    <a:cubicBezTo>
                      <a:pt x="1612" y="974"/>
                      <a:pt x="1617" y="925"/>
                      <a:pt x="1616" y="863"/>
                    </a:cubicBezTo>
                    <a:cubicBezTo>
                      <a:pt x="1615" y="801"/>
                      <a:pt x="1604" y="711"/>
                      <a:pt x="1604" y="647"/>
                    </a:cubicBezTo>
                    <a:cubicBezTo>
                      <a:pt x="1604" y="583"/>
                      <a:pt x="1614" y="520"/>
                      <a:pt x="1616" y="479"/>
                    </a:cubicBezTo>
                    <a:cubicBezTo>
                      <a:pt x="1618" y="438"/>
                      <a:pt x="1646" y="427"/>
                      <a:pt x="1616" y="401"/>
                    </a:cubicBezTo>
                    <a:cubicBezTo>
                      <a:pt x="1586" y="375"/>
                      <a:pt x="1494" y="350"/>
                      <a:pt x="1436" y="323"/>
                    </a:cubicBezTo>
                    <a:cubicBezTo>
                      <a:pt x="1378" y="296"/>
                      <a:pt x="1318" y="262"/>
                      <a:pt x="1268" y="239"/>
                    </a:cubicBezTo>
                    <a:cubicBezTo>
                      <a:pt x="1218" y="216"/>
                      <a:pt x="1181" y="208"/>
                      <a:pt x="1136" y="185"/>
                    </a:cubicBezTo>
                    <a:cubicBezTo>
                      <a:pt x="1091" y="162"/>
                      <a:pt x="1048" y="124"/>
                      <a:pt x="998" y="101"/>
                    </a:cubicBezTo>
                    <a:cubicBezTo>
                      <a:pt x="948" y="78"/>
                      <a:pt x="884" y="61"/>
                      <a:pt x="836" y="47"/>
                    </a:cubicBezTo>
                    <a:cubicBezTo>
                      <a:pt x="788" y="33"/>
                      <a:pt x="758" y="21"/>
                      <a:pt x="710" y="17"/>
                    </a:cubicBezTo>
                    <a:cubicBezTo>
                      <a:pt x="662" y="13"/>
                      <a:pt x="605" y="25"/>
                      <a:pt x="548" y="23"/>
                    </a:cubicBezTo>
                    <a:cubicBezTo>
                      <a:pt x="491" y="21"/>
                      <a:pt x="411" y="7"/>
                      <a:pt x="368" y="5"/>
                    </a:cubicBezTo>
                    <a:cubicBezTo>
                      <a:pt x="325" y="3"/>
                      <a:pt x="319" y="10"/>
                      <a:pt x="290" y="11"/>
                    </a:cubicBezTo>
                    <a:cubicBezTo>
                      <a:pt x="261" y="12"/>
                      <a:pt x="226" y="12"/>
                      <a:pt x="194" y="11"/>
                    </a:cubicBezTo>
                    <a:cubicBezTo>
                      <a:pt x="162" y="10"/>
                      <a:pt x="129" y="0"/>
                      <a:pt x="98" y="5"/>
                    </a:cubicBezTo>
                    <a:cubicBezTo>
                      <a:pt x="67" y="10"/>
                      <a:pt x="28" y="28"/>
                      <a:pt x="14" y="50"/>
                    </a:cubicBezTo>
                    <a:close/>
                  </a:path>
                </a:pathLst>
              </a:custGeom>
              <a:solidFill>
                <a:srgbClr val="FBF09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2" name="Freeform 83"/>
              <p:cNvSpPr>
                <a:spLocks/>
              </p:cNvSpPr>
              <p:nvPr/>
            </p:nvSpPr>
            <p:spPr bwMode="auto">
              <a:xfrm>
                <a:off x="1791" y="930"/>
                <a:ext cx="323" cy="77"/>
              </a:xfrm>
              <a:custGeom>
                <a:avLst/>
                <a:gdLst>
                  <a:gd name="T0" fmla="*/ 0 w 323"/>
                  <a:gd name="T1" fmla="*/ 5 h 77"/>
                  <a:gd name="T2" fmla="*/ 75 w 323"/>
                  <a:gd name="T3" fmla="*/ 66 h 77"/>
                  <a:gd name="T4" fmla="*/ 237 w 323"/>
                  <a:gd name="T5" fmla="*/ 72 h 77"/>
                  <a:gd name="T6" fmla="*/ 309 w 323"/>
                  <a:gd name="T7" fmla="*/ 54 h 77"/>
                  <a:gd name="T8" fmla="*/ 321 w 323"/>
                  <a:gd name="T9" fmla="*/ 0 h 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3" h="77">
                    <a:moveTo>
                      <a:pt x="0" y="5"/>
                    </a:moveTo>
                    <a:cubicBezTo>
                      <a:pt x="18" y="30"/>
                      <a:pt x="36" y="55"/>
                      <a:pt x="75" y="66"/>
                    </a:cubicBezTo>
                    <a:cubicBezTo>
                      <a:pt x="114" y="77"/>
                      <a:pt x="198" y="74"/>
                      <a:pt x="237" y="72"/>
                    </a:cubicBezTo>
                    <a:cubicBezTo>
                      <a:pt x="276" y="70"/>
                      <a:pt x="295" y="66"/>
                      <a:pt x="309" y="54"/>
                    </a:cubicBezTo>
                    <a:cubicBezTo>
                      <a:pt x="323" y="42"/>
                      <a:pt x="322" y="21"/>
                      <a:pt x="321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09" name="Rectangle 91"/>
            <p:cNvSpPr>
              <a:spLocks noChangeArrowheads="1"/>
            </p:cNvSpPr>
            <p:nvPr/>
          </p:nvSpPr>
          <p:spPr bwMode="auto">
            <a:xfrm rot="189555">
              <a:off x="6454661" y="3371563"/>
              <a:ext cx="518134" cy="261040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10" name="Rectangle 92"/>
            <p:cNvSpPr>
              <a:spLocks noChangeArrowheads="1"/>
            </p:cNvSpPr>
            <p:nvPr/>
          </p:nvSpPr>
          <p:spPr bwMode="auto">
            <a:xfrm rot="-2262763">
              <a:off x="6576711" y="2933007"/>
              <a:ext cx="83097" cy="621889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grpSp>
          <p:nvGrpSpPr>
            <p:cNvPr id="111" name="グループ化 4"/>
            <p:cNvGrpSpPr>
              <a:grpSpLocks/>
            </p:cNvGrpSpPr>
            <p:nvPr/>
          </p:nvGrpSpPr>
          <p:grpSpPr bwMode="auto">
            <a:xfrm rot="2046760">
              <a:off x="5831235" y="2090039"/>
              <a:ext cx="161913" cy="2430831"/>
              <a:chOff x="5327162" y="2141992"/>
              <a:chExt cx="161619" cy="2562225"/>
            </a:xfrm>
          </p:grpSpPr>
          <p:grpSp>
            <p:nvGrpSpPr>
              <p:cNvPr id="117" name="グループ化 116"/>
              <p:cNvGrpSpPr/>
              <p:nvPr/>
            </p:nvGrpSpPr>
            <p:grpSpPr>
              <a:xfrm>
                <a:off x="5327162" y="2141992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119" name="フリーフォーム 118"/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25600"/>
                    </a:gs>
                    <a:gs pos="13000">
                      <a:srgbClr val="FFA800"/>
                    </a:gs>
                    <a:gs pos="28000">
                      <a:srgbClr val="825600"/>
                    </a:gs>
                    <a:gs pos="42999">
                      <a:srgbClr val="FFA800"/>
                    </a:gs>
                    <a:gs pos="58000">
                      <a:srgbClr val="825600"/>
                    </a:gs>
                    <a:gs pos="72000">
                      <a:srgbClr val="FFA800"/>
                    </a:gs>
                    <a:gs pos="87000">
                      <a:srgbClr val="825600"/>
                    </a:gs>
                    <a:gs pos="100000">
                      <a:srgbClr val="FFA800"/>
                    </a:gs>
                  </a:gsLst>
                  <a:lin ang="10800000" scaled="0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120" name="円弧 119"/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sp>
            <p:nvSpPr>
              <p:cNvPr id="118" name="AutoShape 648"/>
              <p:cNvSpPr>
                <a:spLocks noChangeArrowheads="1"/>
              </p:cNvSpPr>
              <p:nvPr/>
            </p:nvSpPr>
            <p:spPr bwMode="auto">
              <a:xfrm flipH="1" flipV="1">
                <a:off x="5373802" y="4501350"/>
                <a:ext cx="61461" cy="170579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/>
              </a:p>
            </p:txBody>
          </p:sp>
        </p:grpSp>
        <p:grpSp>
          <p:nvGrpSpPr>
            <p:cNvPr id="112" name="Group 87"/>
            <p:cNvGrpSpPr>
              <a:grpSpLocks/>
            </p:cNvGrpSpPr>
            <p:nvPr/>
          </p:nvGrpSpPr>
          <p:grpSpPr bwMode="auto">
            <a:xfrm rot="586789">
              <a:off x="5460160" y="3668778"/>
              <a:ext cx="1109589" cy="725537"/>
              <a:chOff x="1921" y="2270"/>
              <a:chExt cx="1443" cy="833"/>
            </a:xfrm>
          </p:grpSpPr>
          <p:sp>
            <p:nvSpPr>
              <p:cNvPr id="115" name="Freeform 88"/>
              <p:cNvSpPr>
                <a:spLocks/>
              </p:cNvSpPr>
              <p:nvPr/>
            </p:nvSpPr>
            <p:spPr bwMode="auto">
              <a:xfrm>
                <a:off x="1921" y="2270"/>
                <a:ext cx="1443" cy="833"/>
              </a:xfrm>
              <a:custGeom>
                <a:avLst/>
                <a:gdLst>
                  <a:gd name="T0" fmla="*/ 1413 w 1443"/>
                  <a:gd name="T1" fmla="*/ 26 h 833"/>
                  <a:gd name="T2" fmla="*/ 1379 w 1443"/>
                  <a:gd name="T3" fmla="*/ 10 h 833"/>
                  <a:gd name="T4" fmla="*/ 1355 w 1443"/>
                  <a:gd name="T5" fmla="*/ 88 h 833"/>
                  <a:gd name="T6" fmla="*/ 1205 w 1443"/>
                  <a:gd name="T7" fmla="*/ 142 h 833"/>
                  <a:gd name="T8" fmla="*/ 857 w 1443"/>
                  <a:gd name="T9" fmla="*/ 88 h 833"/>
                  <a:gd name="T10" fmla="*/ 713 w 1443"/>
                  <a:gd name="T11" fmla="*/ 118 h 833"/>
                  <a:gd name="T12" fmla="*/ 539 w 1443"/>
                  <a:gd name="T13" fmla="*/ 52 h 833"/>
                  <a:gd name="T14" fmla="*/ 239 w 1443"/>
                  <a:gd name="T15" fmla="*/ 52 h 833"/>
                  <a:gd name="T16" fmla="*/ 53 w 1443"/>
                  <a:gd name="T17" fmla="*/ 166 h 833"/>
                  <a:gd name="T18" fmla="*/ 5 w 1443"/>
                  <a:gd name="T19" fmla="*/ 286 h 833"/>
                  <a:gd name="T20" fmla="*/ 83 w 1443"/>
                  <a:gd name="T21" fmla="*/ 382 h 833"/>
                  <a:gd name="T22" fmla="*/ 323 w 1443"/>
                  <a:gd name="T23" fmla="*/ 418 h 833"/>
                  <a:gd name="T24" fmla="*/ 563 w 1443"/>
                  <a:gd name="T25" fmla="*/ 574 h 833"/>
                  <a:gd name="T26" fmla="*/ 743 w 1443"/>
                  <a:gd name="T27" fmla="*/ 616 h 833"/>
                  <a:gd name="T28" fmla="*/ 947 w 1443"/>
                  <a:gd name="T29" fmla="*/ 640 h 833"/>
                  <a:gd name="T30" fmla="*/ 1229 w 1443"/>
                  <a:gd name="T31" fmla="*/ 754 h 833"/>
                  <a:gd name="T32" fmla="*/ 1409 w 1443"/>
                  <a:gd name="T33" fmla="*/ 814 h 833"/>
                  <a:gd name="T34" fmla="*/ 1433 w 1443"/>
                  <a:gd name="T35" fmla="*/ 640 h 833"/>
                  <a:gd name="T36" fmla="*/ 1433 w 1443"/>
                  <a:gd name="T37" fmla="*/ 136 h 833"/>
                  <a:gd name="T38" fmla="*/ 1413 w 1443"/>
                  <a:gd name="T39" fmla="*/ 26 h 83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443" h="833">
                    <a:moveTo>
                      <a:pt x="1413" y="26"/>
                    </a:moveTo>
                    <a:cubicBezTo>
                      <a:pt x="1404" y="5"/>
                      <a:pt x="1389" y="0"/>
                      <a:pt x="1379" y="10"/>
                    </a:cubicBezTo>
                    <a:cubicBezTo>
                      <a:pt x="1369" y="20"/>
                      <a:pt x="1384" y="66"/>
                      <a:pt x="1355" y="88"/>
                    </a:cubicBezTo>
                    <a:cubicBezTo>
                      <a:pt x="1326" y="110"/>
                      <a:pt x="1288" y="142"/>
                      <a:pt x="1205" y="142"/>
                    </a:cubicBezTo>
                    <a:cubicBezTo>
                      <a:pt x="1122" y="142"/>
                      <a:pt x="939" y="92"/>
                      <a:pt x="857" y="88"/>
                    </a:cubicBezTo>
                    <a:cubicBezTo>
                      <a:pt x="775" y="84"/>
                      <a:pt x="766" y="124"/>
                      <a:pt x="713" y="118"/>
                    </a:cubicBezTo>
                    <a:cubicBezTo>
                      <a:pt x="660" y="112"/>
                      <a:pt x="618" y="63"/>
                      <a:pt x="539" y="52"/>
                    </a:cubicBezTo>
                    <a:cubicBezTo>
                      <a:pt x="460" y="41"/>
                      <a:pt x="320" y="33"/>
                      <a:pt x="239" y="52"/>
                    </a:cubicBezTo>
                    <a:cubicBezTo>
                      <a:pt x="158" y="71"/>
                      <a:pt x="92" y="127"/>
                      <a:pt x="53" y="166"/>
                    </a:cubicBezTo>
                    <a:cubicBezTo>
                      <a:pt x="14" y="205"/>
                      <a:pt x="0" y="250"/>
                      <a:pt x="5" y="286"/>
                    </a:cubicBezTo>
                    <a:cubicBezTo>
                      <a:pt x="10" y="322"/>
                      <a:pt x="30" y="360"/>
                      <a:pt x="83" y="382"/>
                    </a:cubicBezTo>
                    <a:cubicBezTo>
                      <a:pt x="136" y="404"/>
                      <a:pt x="243" y="386"/>
                      <a:pt x="323" y="418"/>
                    </a:cubicBezTo>
                    <a:cubicBezTo>
                      <a:pt x="403" y="450"/>
                      <a:pt x="493" y="541"/>
                      <a:pt x="563" y="574"/>
                    </a:cubicBezTo>
                    <a:cubicBezTo>
                      <a:pt x="633" y="607"/>
                      <a:pt x="679" y="605"/>
                      <a:pt x="743" y="616"/>
                    </a:cubicBezTo>
                    <a:cubicBezTo>
                      <a:pt x="807" y="627"/>
                      <a:pt x="866" y="617"/>
                      <a:pt x="947" y="640"/>
                    </a:cubicBezTo>
                    <a:cubicBezTo>
                      <a:pt x="1028" y="663"/>
                      <a:pt x="1152" y="725"/>
                      <a:pt x="1229" y="754"/>
                    </a:cubicBezTo>
                    <a:cubicBezTo>
                      <a:pt x="1306" y="783"/>
                      <a:pt x="1375" y="833"/>
                      <a:pt x="1409" y="814"/>
                    </a:cubicBezTo>
                    <a:cubicBezTo>
                      <a:pt x="1443" y="795"/>
                      <a:pt x="1429" y="753"/>
                      <a:pt x="1433" y="640"/>
                    </a:cubicBezTo>
                    <a:cubicBezTo>
                      <a:pt x="1437" y="527"/>
                      <a:pt x="1440" y="238"/>
                      <a:pt x="1433" y="136"/>
                    </a:cubicBezTo>
                    <a:cubicBezTo>
                      <a:pt x="1426" y="34"/>
                      <a:pt x="1422" y="47"/>
                      <a:pt x="1413" y="26"/>
                    </a:cubicBezTo>
                    <a:close/>
                  </a:path>
                </a:pathLst>
              </a:custGeom>
              <a:solidFill>
                <a:srgbClr val="FBF09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Freeform 89"/>
              <p:cNvSpPr>
                <a:spLocks/>
              </p:cNvSpPr>
              <p:nvPr/>
            </p:nvSpPr>
            <p:spPr bwMode="auto">
              <a:xfrm>
                <a:off x="1927" y="2460"/>
                <a:ext cx="384" cy="240"/>
              </a:xfrm>
              <a:custGeom>
                <a:avLst/>
                <a:gdLst>
                  <a:gd name="T0" fmla="*/ 0 w 384"/>
                  <a:gd name="T1" fmla="*/ 108 h 240"/>
                  <a:gd name="T2" fmla="*/ 95 w 384"/>
                  <a:gd name="T3" fmla="*/ 12 h 240"/>
                  <a:gd name="T4" fmla="*/ 239 w 384"/>
                  <a:gd name="T5" fmla="*/ 36 h 240"/>
                  <a:gd name="T6" fmla="*/ 347 w 384"/>
                  <a:gd name="T7" fmla="*/ 54 h 240"/>
                  <a:gd name="T8" fmla="*/ 383 w 384"/>
                  <a:gd name="T9" fmla="*/ 72 h 240"/>
                  <a:gd name="T10" fmla="*/ 341 w 384"/>
                  <a:gd name="T11" fmla="*/ 240 h 2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84" h="240">
                    <a:moveTo>
                      <a:pt x="0" y="108"/>
                    </a:moveTo>
                    <a:cubicBezTo>
                      <a:pt x="27" y="66"/>
                      <a:pt x="55" y="24"/>
                      <a:pt x="95" y="12"/>
                    </a:cubicBezTo>
                    <a:cubicBezTo>
                      <a:pt x="135" y="0"/>
                      <a:pt x="197" y="29"/>
                      <a:pt x="239" y="36"/>
                    </a:cubicBezTo>
                    <a:cubicBezTo>
                      <a:pt x="281" y="43"/>
                      <a:pt x="323" y="48"/>
                      <a:pt x="347" y="54"/>
                    </a:cubicBezTo>
                    <a:cubicBezTo>
                      <a:pt x="371" y="60"/>
                      <a:pt x="384" y="41"/>
                      <a:pt x="383" y="72"/>
                    </a:cubicBezTo>
                    <a:cubicBezTo>
                      <a:pt x="382" y="103"/>
                      <a:pt x="361" y="171"/>
                      <a:pt x="341" y="240"/>
                    </a:cubicBezTo>
                  </a:path>
                </a:pathLst>
              </a:custGeom>
              <a:solidFill>
                <a:srgbClr val="FDF8D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13" name="Rectangle 90"/>
            <p:cNvSpPr>
              <a:spLocks noChangeArrowheads="1"/>
            </p:cNvSpPr>
            <p:nvPr/>
          </p:nvSpPr>
          <p:spPr bwMode="auto">
            <a:xfrm>
              <a:off x="6447861" y="4026766"/>
              <a:ext cx="175448" cy="389250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14" name="Rectangle 90"/>
            <p:cNvSpPr>
              <a:spLocks noChangeArrowheads="1"/>
            </p:cNvSpPr>
            <p:nvPr/>
          </p:nvSpPr>
          <p:spPr bwMode="auto">
            <a:xfrm rot="1290605">
              <a:off x="6394026" y="3734602"/>
              <a:ext cx="296542" cy="277638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sp>
        <p:nvSpPr>
          <p:cNvPr id="102" name="Line 5"/>
          <p:cNvSpPr>
            <a:spLocks noChangeShapeType="1"/>
          </p:cNvSpPr>
          <p:nvPr/>
        </p:nvSpPr>
        <p:spPr bwMode="auto">
          <a:xfrm>
            <a:off x="6215785" y="2568859"/>
            <a:ext cx="1681306" cy="1836886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 rot="8292169">
            <a:off x="6350230" y="3310301"/>
            <a:ext cx="1440160" cy="325950"/>
            <a:chOff x="6713190" y="3226541"/>
            <a:chExt cx="1440160" cy="325950"/>
          </a:xfrm>
        </p:grpSpPr>
        <p:cxnSp>
          <p:nvCxnSpPr>
            <p:cNvPr id="133" name="直線コネクタ 132"/>
            <p:cNvCxnSpPr/>
            <p:nvPr/>
          </p:nvCxnSpPr>
          <p:spPr>
            <a:xfrm>
              <a:off x="6713190" y="3316007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/>
            <p:cNvCxnSpPr/>
            <p:nvPr/>
          </p:nvCxnSpPr>
          <p:spPr>
            <a:xfrm>
              <a:off x="8153350" y="3316007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/>
            <p:cNvCxnSpPr/>
            <p:nvPr/>
          </p:nvCxnSpPr>
          <p:spPr>
            <a:xfrm>
              <a:off x="7448148" y="3226541"/>
              <a:ext cx="180126" cy="0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/>
            <p:cNvCxnSpPr/>
            <p:nvPr/>
          </p:nvCxnSpPr>
          <p:spPr>
            <a:xfrm flipV="1">
              <a:off x="7628271" y="3226541"/>
              <a:ext cx="0" cy="178932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580FEE8-8E49-8950-A7B3-06A9E4665CFB}"/>
              </a:ext>
            </a:extLst>
          </p:cNvPr>
          <p:cNvSpPr/>
          <p:nvPr/>
        </p:nvSpPr>
        <p:spPr>
          <a:xfrm>
            <a:off x="136851" y="179056"/>
            <a:ext cx="6156229" cy="1157755"/>
          </a:xfrm>
          <a:prstGeom prst="roundRect">
            <a:avLst>
              <a:gd name="adj" fmla="val 12062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64FFA0D0-96B1-2AE6-9738-38896BFFF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49" y="178927"/>
            <a:ext cx="3942703" cy="387286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spcBef>
                <a:spcPct val="50000"/>
              </a:spcBef>
              <a:buFontTx/>
              <a:buNone/>
              <a:defRPr/>
            </a:pPr>
            <a:r>
              <a:rPr lang="ja-JP" altLang="en-US" sz="2400" b="1" dirty="0">
                <a:latin typeface="+mn-ea"/>
                <a:ea typeface="+mn-ea"/>
              </a:rPr>
              <a:t>三角形の辺の垂直二等分線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84AF2E-DF06-7D43-B046-871CC04F1666}"/>
              </a:ext>
            </a:extLst>
          </p:cNvPr>
          <p:cNvSpPr txBox="1"/>
          <p:nvPr/>
        </p:nvSpPr>
        <p:spPr>
          <a:xfrm>
            <a:off x="182856" y="677304"/>
            <a:ext cx="60180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三角形の３辺の垂直二等分線は</a:t>
            </a:r>
            <a:r>
              <a:rPr lang="en-US" altLang="ja-JP" sz="2400" dirty="0">
                <a:latin typeface="+mn-ea"/>
                <a:ea typeface="+mn-ea"/>
              </a:rPr>
              <a:t>1</a:t>
            </a:r>
            <a:r>
              <a:rPr lang="ja-JP" altLang="en-US" sz="2400" dirty="0">
                <a:latin typeface="+mn-ea"/>
                <a:ea typeface="+mn-ea"/>
              </a:rPr>
              <a:t>点で交わる。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2052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8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6 L 0.22222 -0.26829 " pathEditMode="relative" rAng="0" ptsTypes="AA">
                                      <p:cBhvr>
                                        <p:cTn id="55" dur="1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11" y="-1342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7" dur="1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1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18628 0.27269 " pathEditMode="relative" rAng="0" ptsTypes="AA">
                                      <p:cBhvr>
                                        <p:cTn id="81" dur="1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6" y="13634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19" grpId="0"/>
      <p:bldP spid="102" grpId="0" animBg="1"/>
      <p:bldP spid="4" grpId="0" animBg="1"/>
      <p:bldP spid="5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3DFF1-CCE7-4DD7-130B-C4AA96A9F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フローチャート : 代替処理 15">
            <a:extLst>
              <a:ext uri="{FF2B5EF4-FFF2-40B4-BE49-F238E27FC236}">
                <a16:creationId xmlns:a16="http://schemas.microsoft.com/office/drawing/2014/main" id="{739770E7-CF98-6299-D7CB-7F50E5BB4BA3}"/>
              </a:ext>
            </a:extLst>
          </p:cNvPr>
          <p:cNvSpPr/>
          <p:nvPr/>
        </p:nvSpPr>
        <p:spPr>
          <a:xfrm>
            <a:off x="151879" y="1496717"/>
            <a:ext cx="891729" cy="408994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証明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AB42D45-9308-9EA5-975F-CB7CC32AE54E}"/>
              </a:ext>
            </a:extLst>
          </p:cNvPr>
          <p:cNvSpPr/>
          <p:nvPr/>
        </p:nvSpPr>
        <p:spPr>
          <a:xfrm>
            <a:off x="198676" y="1927712"/>
            <a:ext cx="2915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△ＡＢＣにおいて、</a:t>
            </a:r>
          </a:p>
        </p:txBody>
      </p:sp>
      <p:sp>
        <p:nvSpPr>
          <p:cNvPr id="19" name="Text Box 21">
            <a:extLst>
              <a:ext uri="{FF2B5EF4-FFF2-40B4-BE49-F238E27FC236}">
                <a16:creationId xmlns:a16="http://schemas.microsoft.com/office/drawing/2014/main" id="{50AA35BF-0907-1790-3524-2863DFDEA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20" y="2322465"/>
            <a:ext cx="3438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辺ＡＢの垂直二等分線と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5ACAF6E-817A-64C9-E059-FEA1867E70FD}"/>
              </a:ext>
            </a:extLst>
          </p:cNvPr>
          <p:cNvGrpSpPr/>
          <p:nvPr/>
        </p:nvGrpSpPr>
        <p:grpSpPr>
          <a:xfrm>
            <a:off x="5647201" y="2158545"/>
            <a:ext cx="3377476" cy="2537205"/>
            <a:chOff x="5485276" y="2615745"/>
            <a:chExt cx="3377476" cy="2537205"/>
          </a:xfrm>
        </p:grpSpPr>
        <p:sp>
          <p:nvSpPr>
            <p:cNvPr id="29" name="二等辺三角形 28">
              <a:extLst>
                <a:ext uri="{FF2B5EF4-FFF2-40B4-BE49-F238E27FC236}">
                  <a16:creationId xmlns:a16="http://schemas.microsoft.com/office/drawing/2014/main" id="{8B633529-20B2-E198-9FBD-0681CEDA967B}"/>
                </a:ext>
              </a:extLst>
            </p:cNvPr>
            <p:cNvSpPr/>
            <p:nvPr/>
          </p:nvSpPr>
          <p:spPr>
            <a:xfrm>
              <a:off x="5835534" y="2987771"/>
              <a:ext cx="2632501" cy="1868342"/>
            </a:xfrm>
            <a:prstGeom prst="triangle">
              <a:avLst>
                <a:gd name="adj" fmla="val 7821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8654AFF3-132E-8989-4B5E-CCC5422DDBF5}"/>
                </a:ext>
              </a:extLst>
            </p:cNvPr>
            <p:cNvSpPr/>
            <p:nvPr/>
          </p:nvSpPr>
          <p:spPr>
            <a:xfrm>
              <a:off x="7697304" y="2615745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Ａ</a:t>
              </a:r>
              <a:endParaRPr lang="ja-JP" altLang="en-US" sz="2400" dirty="0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64D20419-E78D-5859-7A18-DAB3C5655A1B}"/>
                </a:ext>
              </a:extLst>
            </p:cNvPr>
            <p:cNvSpPr/>
            <p:nvPr/>
          </p:nvSpPr>
          <p:spPr>
            <a:xfrm>
              <a:off x="5485276" y="4642606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Ｂ</a:t>
              </a:r>
              <a:endParaRPr lang="ja-JP" altLang="en-US" sz="2400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9FA22B62-E174-3F7D-AB0C-D05D13F5C2C7}"/>
                </a:ext>
              </a:extLst>
            </p:cNvPr>
            <p:cNvSpPr/>
            <p:nvPr/>
          </p:nvSpPr>
          <p:spPr>
            <a:xfrm>
              <a:off x="8446397" y="4691285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Ｃ</a:t>
              </a:r>
              <a:endParaRPr lang="ja-JP" altLang="en-US" sz="2400" dirty="0"/>
            </a:p>
          </p:txBody>
        </p:sp>
      </p:grpSp>
      <p:sp>
        <p:nvSpPr>
          <p:cNvPr id="33" name="円弧 32">
            <a:extLst>
              <a:ext uri="{FF2B5EF4-FFF2-40B4-BE49-F238E27FC236}">
                <a16:creationId xmlns:a16="http://schemas.microsoft.com/office/drawing/2014/main" id="{4A18A550-B0E1-A61A-5941-2B9640C90892}"/>
              </a:ext>
            </a:extLst>
          </p:cNvPr>
          <p:cNvSpPr/>
          <p:nvPr/>
        </p:nvSpPr>
        <p:spPr>
          <a:xfrm>
            <a:off x="4232853" y="2619017"/>
            <a:ext cx="3579507" cy="3579507"/>
          </a:xfrm>
          <a:prstGeom prst="arc">
            <a:avLst>
              <a:gd name="adj1" fmla="val 16314287"/>
              <a:gd name="adj2" fmla="val 16649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1" name="円弧 100">
            <a:extLst>
              <a:ext uri="{FF2B5EF4-FFF2-40B4-BE49-F238E27FC236}">
                <a16:creationId xmlns:a16="http://schemas.microsoft.com/office/drawing/2014/main" id="{9607856D-04C1-21A4-CCAD-52C3497CF12E}"/>
              </a:ext>
            </a:extLst>
          </p:cNvPr>
          <p:cNvSpPr/>
          <p:nvPr/>
        </p:nvSpPr>
        <p:spPr>
          <a:xfrm>
            <a:off x="6272319" y="755276"/>
            <a:ext cx="3579507" cy="3579507"/>
          </a:xfrm>
          <a:prstGeom prst="arc">
            <a:avLst>
              <a:gd name="adj1" fmla="val 5526063"/>
              <a:gd name="adj2" fmla="val 1109500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2" name="Line 5">
            <a:extLst>
              <a:ext uri="{FF2B5EF4-FFF2-40B4-BE49-F238E27FC236}">
                <a16:creationId xmlns:a16="http://schemas.microsoft.com/office/drawing/2014/main" id="{5D7EF7B9-0CF0-50AB-85A7-084D7D7F3D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15785" y="2568859"/>
            <a:ext cx="1681306" cy="1836886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C21F36A-FA85-75FF-4EBA-19F12670C65C}"/>
              </a:ext>
            </a:extLst>
          </p:cNvPr>
          <p:cNvGrpSpPr/>
          <p:nvPr/>
        </p:nvGrpSpPr>
        <p:grpSpPr>
          <a:xfrm rot="8292169">
            <a:off x="6350230" y="3310301"/>
            <a:ext cx="1440160" cy="325950"/>
            <a:chOff x="6713190" y="3226541"/>
            <a:chExt cx="1440160" cy="325950"/>
          </a:xfrm>
        </p:grpSpPr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FB8A0EF2-BE11-7CF6-ECCB-AC3584265234}"/>
                </a:ext>
              </a:extLst>
            </p:cNvPr>
            <p:cNvCxnSpPr/>
            <p:nvPr/>
          </p:nvCxnSpPr>
          <p:spPr>
            <a:xfrm>
              <a:off x="6713190" y="3316007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CEE125C9-D5EB-0AA6-85C9-15FC4B636D4D}"/>
                </a:ext>
              </a:extLst>
            </p:cNvPr>
            <p:cNvCxnSpPr/>
            <p:nvPr/>
          </p:nvCxnSpPr>
          <p:spPr>
            <a:xfrm>
              <a:off x="8153350" y="3316007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3EBA2548-FFC7-616C-0517-B6B02E1039A3}"/>
                </a:ext>
              </a:extLst>
            </p:cNvPr>
            <p:cNvCxnSpPr/>
            <p:nvPr/>
          </p:nvCxnSpPr>
          <p:spPr>
            <a:xfrm>
              <a:off x="7448148" y="3226541"/>
              <a:ext cx="180126" cy="0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>
              <a:extLst>
                <a:ext uri="{FF2B5EF4-FFF2-40B4-BE49-F238E27FC236}">
                  <a16:creationId xmlns:a16="http://schemas.microsoft.com/office/drawing/2014/main" id="{42ECE59A-577C-71E5-0CAD-5FB2486B09E6}"/>
                </a:ext>
              </a:extLst>
            </p:cNvPr>
            <p:cNvCxnSpPr/>
            <p:nvPr/>
          </p:nvCxnSpPr>
          <p:spPr>
            <a:xfrm flipV="1">
              <a:off x="7628271" y="3226541"/>
              <a:ext cx="0" cy="178932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C088C5D-6F54-1F87-6922-C31C3F77462D}"/>
              </a:ext>
            </a:extLst>
          </p:cNvPr>
          <p:cNvSpPr/>
          <p:nvPr/>
        </p:nvSpPr>
        <p:spPr>
          <a:xfrm>
            <a:off x="136851" y="179056"/>
            <a:ext cx="6156229" cy="1157755"/>
          </a:xfrm>
          <a:prstGeom prst="roundRect">
            <a:avLst>
              <a:gd name="adj" fmla="val 12062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7DDDB784-BE2A-D65A-C8C0-ACA8AD17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49" y="178927"/>
            <a:ext cx="3942703" cy="387286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spcBef>
                <a:spcPct val="50000"/>
              </a:spcBef>
              <a:buFontTx/>
              <a:buNone/>
              <a:defRPr/>
            </a:pPr>
            <a:r>
              <a:rPr lang="ja-JP" altLang="en-US" sz="2400" b="1" dirty="0">
                <a:latin typeface="+mn-ea"/>
                <a:ea typeface="+mn-ea"/>
              </a:rPr>
              <a:t>三角形の辺の垂直二等分線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26EB41-8FF6-6F42-C965-911B9CA3A0B1}"/>
              </a:ext>
            </a:extLst>
          </p:cNvPr>
          <p:cNvSpPr txBox="1"/>
          <p:nvPr/>
        </p:nvSpPr>
        <p:spPr>
          <a:xfrm>
            <a:off x="182856" y="677304"/>
            <a:ext cx="60180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三角形の３辺の垂直二等分線は</a:t>
            </a:r>
            <a:r>
              <a:rPr lang="en-US" altLang="ja-JP" sz="2400" dirty="0">
                <a:latin typeface="+mn-ea"/>
                <a:ea typeface="+mn-ea"/>
              </a:rPr>
              <a:t>1</a:t>
            </a:r>
            <a:r>
              <a:rPr lang="ja-JP" altLang="en-US" sz="2400" dirty="0">
                <a:latin typeface="+mn-ea"/>
                <a:ea typeface="+mn-ea"/>
              </a:rPr>
              <a:t>点で交わる。</a:t>
            </a:r>
            <a:endParaRPr lang="ja-JP" altLang="en-US" sz="2400" dirty="0"/>
          </a:p>
        </p:txBody>
      </p:sp>
      <p:grpSp>
        <p:nvGrpSpPr>
          <p:cNvPr id="6" name="Group 25">
            <a:extLst>
              <a:ext uri="{FF2B5EF4-FFF2-40B4-BE49-F238E27FC236}">
                <a16:creationId xmlns:a16="http://schemas.microsoft.com/office/drawing/2014/main" id="{C5701A4E-86CB-A000-9EF2-E21F708FD20C}"/>
              </a:ext>
            </a:extLst>
          </p:cNvPr>
          <p:cNvGrpSpPr>
            <a:grpSpLocks/>
          </p:cNvGrpSpPr>
          <p:nvPr/>
        </p:nvGrpSpPr>
        <p:grpSpPr bwMode="auto">
          <a:xfrm>
            <a:off x="5154914" y="2409011"/>
            <a:ext cx="2159000" cy="3721100"/>
            <a:chOff x="1850" y="466"/>
            <a:chExt cx="1360" cy="2344"/>
          </a:xfrm>
        </p:grpSpPr>
        <p:sp>
          <p:nvSpPr>
            <p:cNvPr id="8" name="AutoShape 15">
              <a:extLst>
                <a:ext uri="{FF2B5EF4-FFF2-40B4-BE49-F238E27FC236}">
                  <a16:creationId xmlns:a16="http://schemas.microsoft.com/office/drawing/2014/main" id="{35032230-C5D2-D225-C3EE-CC737BEFD4C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5669">
              <a:off x="1358" y="958"/>
              <a:ext cx="2344" cy="1360"/>
            </a:xfrm>
            <a:prstGeom prst="rtTriangle">
              <a:avLst/>
            </a:prstGeom>
            <a:solidFill>
              <a:srgbClr val="CCFFFF">
                <a:alpha val="67842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 dirty="0"/>
            </a:p>
          </p:txBody>
        </p:sp>
        <p:sp>
          <p:nvSpPr>
            <p:cNvPr id="9" name="Oval 16">
              <a:extLst>
                <a:ext uri="{FF2B5EF4-FFF2-40B4-BE49-F238E27FC236}">
                  <a16:creationId xmlns:a16="http://schemas.microsoft.com/office/drawing/2014/main" id="{9AABF7E6-5FBE-0737-6624-93692C6B7A3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7456">
              <a:off x="2681" y="2016"/>
              <a:ext cx="238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sp>
        <p:nvSpPr>
          <p:cNvPr id="10" name="Text Box 21">
            <a:extLst>
              <a:ext uri="{FF2B5EF4-FFF2-40B4-BE49-F238E27FC236}">
                <a16:creationId xmlns:a16="http://schemas.microsoft.com/office/drawing/2014/main" id="{DE903DA3-DD3F-7205-6184-DCE35DEA7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293" y="2734820"/>
            <a:ext cx="43587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辺ＢＣの垂直二等分線の交点を</a:t>
            </a:r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1955FE8C-E779-607A-E773-651D25E706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27428" y="2804662"/>
            <a:ext cx="0" cy="2712569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F888D98-FE31-A869-D7FA-B39FC00A643E}"/>
              </a:ext>
            </a:extLst>
          </p:cNvPr>
          <p:cNvGrpSpPr/>
          <p:nvPr/>
        </p:nvGrpSpPr>
        <p:grpSpPr>
          <a:xfrm flipH="1">
            <a:off x="6737189" y="4225329"/>
            <a:ext cx="956950" cy="291642"/>
            <a:chOff x="7082957" y="3226541"/>
            <a:chExt cx="956950" cy="291642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4BBB47C3-2BA7-8F5A-A9D4-81015724BE73}"/>
                </a:ext>
              </a:extLst>
            </p:cNvPr>
            <p:cNvCxnSpPr/>
            <p:nvPr/>
          </p:nvCxnSpPr>
          <p:spPr>
            <a:xfrm>
              <a:off x="7082957" y="3281699"/>
              <a:ext cx="0" cy="236484"/>
            </a:xfrm>
            <a:prstGeom prst="line">
              <a:avLst/>
            </a:prstGeom>
            <a:ln w="349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75C3A35C-EF7A-BFEB-476C-67E673FE1B80}"/>
                </a:ext>
              </a:extLst>
            </p:cNvPr>
            <p:cNvCxnSpPr/>
            <p:nvPr/>
          </p:nvCxnSpPr>
          <p:spPr>
            <a:xfrm>
              <a:off x="8039907" y="3276640"/>
              <a:ext cx="0" cy="236484"/>
            </a:xfrm>
            <a:prstGeom prst="line">
              <a:avLst/>
            </a:prstGeom>
            <a:ln w="349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52658F02-BA52-E252-1B31-65BFF01AA910}"/>
                </a:ext>
              </a:extLst>
            </p:cNvPr>
            <p:cNvCxnSpPr/>
            <p:nvPr/>
          </p:nvCxnSpPr>
          <p:spPr>
            <a:xfrm>
              <a:off x="7448148" y="3226541"/>
              <a:ext cx="180126" cy="0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E445BA10-5404-06A5-6BE1-3280496C59C9}"/>
                </a:ext>
              </a:extLst>
            </p:cNvPr>
            <p:cNvCxnSpPr/>
            <p:nvPr/>
          </p:nvCxnSpPr>
          <p:spPr>
            <a:xfrm flipV="1">
              <a:off x="7628271" y="3226541"/>
              <a:ext cx="0" cy="178932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5F20A117-4892-21A6-BE82-43BA1CD9FB22}"/>
              </a:ext>
            </a:extLst>
          </p:cNvPr>
          <p:cNvGrpSpPr>
            <a:grpSpLocks/>
          </p:cNvGrpSpPr>
          <p:nvPr/>
        </p:nvGrpSpPr>
        <p:grpSpPr bwMode="auto">
          <a:xfrm>
            <a:off x="7548124" y="597827"/>
            <a:ext cx="1789112" cy="2641600"/>
            <a:chOff x="5443128" y="2090039"/>
            <a:chExt cx="1788624" cy="2642467"/>
          </a:xfrm>
        </p:grpSpPr>
        <p:grpSp>
          <p:nvGrpSpPr>
            <p:cNvPr id="159" name="Group 70">
              <a:extLst>
                <a:ext uri="{FF2B5EF4-FFF2-40B4-BE49-F238E27FC236}">
                  <a16:creationId xmlns:a16="http://schemas.microsoft.com/office/drawing/2014/main" id="{52E53696-2331-3170-AD37-0EBAD636BDFB}"/>
                </a:ext>
              </a:extLst>
            </p:cNvPr>
            <p:cNvGrpSpPr>
              <a:grpSpLocks/>
            </p:cNvGrpSpPr>
            <p:nvPr/>
          </p:nvGrpSpPr>
          <p:grpSpPr bwMode="auto">
            <a:xfrm rot="-469037">
              <a:off x="5734377" y="2972406"/>
              <a:ext cx="1497375" cy="1760100"/>
              <a:chOff x="3560" y="2931"/>
              <a:chExt cx="919" cy="917"/>
            </a:xfrm>
          </p:grpSpPr>
          <p:grpSp>
            <p:nvGrpSpPr>
              <p:cNvPr id="2095" name="Group 71">
                <a:extLst>
                  <a:ext uri="{FF2B5EF4-FFF2-40B4-BE49-F238E27FC236}">
                    <a16:creationId xmlns:a16="http://schemas.microsoft.com/office/drawing/2014/main" id="{A0B2DB2E-D5BB-674C-D187-643592272E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93115">
                <a:off x="3560" y="2931"/>
                <a:ext cx="919" cy="917"/>
                <a:chOff x="3533" y="2840"/>
                <a:chExt cx="919" cy="917"/>
              </a:xfrm>
            </p:grpSpPr>
            <p:grpSp>
              <p:nvGrpSpPr>
                <p:cNvPr id="2097" name="Group 72">
                  <a:extLst>
                    <a:ext uri="{FF2B5EF4-FFF2-40B4-BE49-F238E27FC236}">
                      <a16:creationId xmlns:a16="http://schemas.microsoft.com/office/drawing/2014/main" id="{6FED96E9-0DCE-DD87-973E-543531B1B6D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406138">
                  <a:off x="3533" y="2889"/>
                  <a:ext cx="590" cy="612"/>
                  <a:chOff x="1732" y="930"/>
                  <a:chExt cx="1646" cy="1402"/>
                </a:xfrm>
              </p:grpSpPr>
              <p:sp>
                <p:nvSpPr>
                  <p:cNvPr id="2103" name="Freeform 73">
                    <a:extLst>
                      <a:ext uri="{FF2B5EF4-FFF2-40B4-BE49-F238E27FC236}">
                        <a16:creationId xmlns:a16="http://schemas.microsoft.com/office/drawing/2014/main" id="{CB1A7FB4-4ECD-8C28-12D9-E5D376DC31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32" y="931"/>
                    <a:ext cx="1646" cy="1401"/>
                  </a:xfrm>
                  <a:custGeom>
                    <a:avLst/>
                    <a:gdLst>
                      <a:gd name="T0" fmla="*/ 14 w 1646"/>
                      <a:gd name="T1" fmla="*/ 50 h 1401"/>
                      <a:gd name="T2" fmla="*/ 14 w 1646"/>
                      <a:gd name="T3" fmla="*/ 137 h 1401"/>
                      <a:gd name="T4" fmla="*/ 74 w 1646"/>
                      <a:gd name="T5" fmla="*/ 251 h 1401"/>
                      <a:gd name="T6" fmla="*/ 176 w 1646"/>
                      <a:gd name="T7" fmla="*/ 329 h 1401"/>
                      <a:gd name="T8" fmla="*/ 434 w 1646"/>
                      <a:gd name="T9" fmla="*/ 353 h 1401"/>
                      <a:gd name="T10" fmla="*/ 608 w 1646"/>
                      <a:gd name="T11" fmla="*/ 365 h 1401"/>
                      <a:gd name="T12" fmla="*/ 746 w 1646"/>
                      <a:gd name="T13" fmla="*/ 389 h 1401"/>
                      <a:gd name="T14" fmla="*/ 932 w 1646"/>
                      <a:gd name="T15" fmla="*/ 509 h 1401"/>
                      <a:gd name="T16" fmla="*/ 1106 w 1646"/>
                      <a:gd name="T17" fmla="*/ 665 h 1401"/>
                      <a:gd name="T18" fmla="*/ 1232 w 1646"/>
                      <a:gd name="T19" fmla="*/ 743 h 1401"/>
                      <a:gd name="T20" fmla="*/ 1340 w 1646"/>
                      <a:gd name="T21" fmla="*/ 935 h 1401"/>
                      <a:gd name="T22" fmla="*/ 1472 w 1646"/>
                      <a:gd name="T23" fmla="*/ 1079 h 1401"/>
                      <a:gd name="T24" fmla="*/ 1556 w 1646"/>
                      <a:gd name="T25" fmla="*/ 1199 h 1401"/>
                      <a:gd name="T26" fmla="*/ 1574 w 1646"/>
                      <a:gd name="T27" fmla="*/ 1301 h 1401"/>
                      <a:gd name="T28" fmla="*/ 1604 w 1646"/>
                      <a:gd name="T29" fmla="*/ 1373 h 1401"/>
                      <a:gd name="T30" fmla="*/ 1604 w 1646"/>
                      <a:gd name="T31" fmla="*/ 1133 h 1401"/>
                      <a:gd name="T32" fmla="*/ 1610 w 1646"/>
                      <a:gd name="T33" fmla="*/ 1019 h 1401"/>
                      <a:gd name="T34" fmla="*/ 1616 w 1646"/>
                      <a:gd name="T35" fmla="*/ 863 h 1401"/>
                      <a:gd name="T36" fmla="*/ 1604 w 1646"/>
                      <a:gd name="T37" fmla="*/ 647 h 1401"/>
                      <a:gd name="T38" fmla="*/ 1616 w 1646"/>
                      <a:gd name="T39" fmla="*/ 479 h 1401"/>
                      <a:gd name="T40" fmla="*/ 1616 w 1646"/>
                      <a:gd name="T41" fmla="*/ 401 h 1401"/>
                      <a:gd name="T42" fmla="*/ 1436 w 1646"/>
                      <a:gd name="T43" fmla="*/ 323 h 1401"/>
                      <a:gd name="T44" fmla="*/ 1268 w 1646"/>
                      <a:gd name="T45" fmla="*/ 239 h 1401"/>
                      <a:gd name="T46" fmla="*/ 1136 w 1646"/>
                      <a:gd name="T47" fmla="*/ 185 h 1401"/>
                      <a:gd name="T48" fmla="*/ 998 w 1646"/>
                      <a:gd name="T49" fmla="*/ 101 h 1401"/>
                      <a:gd name="T50" fmla="*/ 836 w 1646"/>
                      <a:gd name="T51" fmla="*/ 47 h 1401"/>
                      <a:gd name="T52" fmla="*/ 710 w 1646"/>
                      <a:gd name="T53" fmla="*/ 17 h 1401"/>
                      <a:gd name="T54" fmla="*/ 548 w 1646"/>
                      <a:gd name="T55" fmla="*/ 23 h 1401"/>
                      <a:gd name="T56" fmla="*/ 368 w 1646"/>
                      <a:gd name="T57" fmla="*/ 5 h 1401"/>
                      <a:gd name="T58" fmla="*/ 290 w 1646"/>
                      <a:gd name="T59" fmla="*/ 11 h 1401"/>
                      <a:gd name="T60" fmla="*/ 194 w 1646"/>
                      <a:gd name="T61" fmla="*/ 11 h 1401"/>
                      <a:gd name="T62" fmla="*/ 98 w 1646"/>
                      <a:gd name="T63" fmla="*/ 5 h 1401"/>
                      <a:gd name="T64" fmla="*/ 14 w 1646"/>
                      <a:gd name="T65" fmla="*/ 50 h 1401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646" h="1401">
                        <a:moveTo>
                          <a:pt x="14" y="50"/>
                        </a:moveTo>
                        <a:cubicBezTo>
                          <a:pt x="0" y="72"/>
                          <a:pt x="4" y="104"/>
                          <a:pt x="14" y="137"/>
                        </a:cubicBezTo>
                        <a:cubicBezTo>
                          <a:pt x="24" y="170"/>
                          <a:pt x="47" y="219"/>
                          <a:pt x="74" y="251"/>
                        </a:cubicBezTo>
                        <a:cubicBezTo>
                          <a:pt x="101" y="283"/>
                          <a:pt x="116" y="312"/>
                          <a:pt x="176" y="329"/>
                        </a:cubicBezTo>
                        <a:cubicBezTo>
                          <a:pt x="236" y="346"/>
                          <a:pt x="362" y="347"/>
                          <a:pt x="434" y="353"/>
                        </a:cubicBezTo>
                        <a:cubicBezTo>
                          <a:pt x="506" y="359"/>
                          <a:pt x="556" y="359"/>
                          <a:pt x="608" y="365"/>
                        </a:cubicBezTo>
                        <a:cubicBezTo>
                          <a:pt x="660" y="371"/>
                          <a:pt x="692" y="365"/>
                          <a:pt x="746" y="389"/>
                        </a:cubicBezTo>
                        <a:cubicBezTo>
                          <a:pt x="800" y="413"/>
                          <a:pt x="872" y="463"/>
                          <a:pt x="932" y="509"/>
                        </a:cubicBezTo>
                        <a:cubicBezTo>
                          <a:pt x="992" y="555"/>
                          <a:pt x="1056" y="626"/>
                          <a:pt x="1106" y="665"/>
                        </a:cubicBezTo>
                        <a:cubicBezTo>
                          <a:pt x="1156" y="704"/>
                          <a:pt x="1193" y="698"/>
                          <a:pt x="1232" y="743"/>
                        </a:cubicBezTo>
                        <a:cubicBezTo>
                          <a:pt x="1271" y="788"/>
                          <a:pt x="1300" y="879"/>
                          <a:pt x="1340" y="935"/>
                        </a:cubicBezTo>
                        <a:cubicBezTo>
                          <a:pt x="1380" y="991"/>
                          <a:pt x="1436" y="1035"/>
                          <a:pt x="1472" y="1079"/>
                        </a:cubicBezTo>
                        <a:cubicBezTo>
                          <a:pt x="1508" y="1123"/>
                          <a:pt x="1539" y="1162"/>
                          <a:pt x="1556" y="1199"/>
                        </a:cubicBezTo>
                        <a:cubicBezTo>
                          <a:pt x="1573" y="1236"/>
                          <a:pt x="1566" y="1272"/>
                          <a:pt x="1574" y="1301"/>
                        </a:cubicBezTo>
                        <a:cubicBezTo>
                          <a:pt x="1582" y="1330"/>
                          <a:pt x="1599" y="1401"/>
                          <a:pt x="1604" y="1373"/>
                        </a:cubicBezTo>
                        <a:cubicBezTo>
                          <a:pt x="1609" y="1345"/>
                          <a:pt x="1603" y="1192"/>
                          <a:pt x="1604" y="1133"/>
                        </a:cubicBezTo>
                        <a:cubicBezTo>
                          <a:pt x="1605" y="1074"/>
                          <a:pt x="1608" y="1064"/>
                          <a:pt x="1610" y="1019"/>
                        </a:cubicBezTo>
                        <a:cubicBezTo>
                          <a:pt x="1612" y="974"/>
                          <a:pt x="1617" y="925"/>
                          <a:pt x="1616" y="863"/>
                        </a:cubicBezTo>
                        <a:cubicBezTo>
                          <a:pt x="1615" y="801"/>
                          <a:pt x="1604" y="711"/>
                          <a:pt x="1604" y="647"/>
                        </a:cubicBezTo>
                        <a:cubicBezTo>
                          <a:pt x="1604" y="583"/>
                          <a:pt x="1614" y="520"/>
                          <a:pt x="1616" y="479"/>
                        </a:cubicBezTo>
                        <a:cubicBezTo>
                          <a:pt x="1618" y="438"/>
                          <a:pt x="1646" y="427"/>
                          <a:pt x="1616" y="401"/>
                        </a:cubicBezTo>
                        <a:cubicBezTo>
                          <a:pt x="1586" y="375"/>
                          <a:pt x="1494" y="350"/>
                          <a:pt x="1436" y="323"/>
                        </a:cubicBezTo>
                        <a:cubicBezTo>
                          <a:pt x="1378" y="296"/>
                          <a:pt x="1318" y="262"/>
                          <a:pt x="1268" y="239"/>
                        </a:cubicBezTo>
                        <a:cubicBezTo>
                          <a:pt x="1218" y="216"/>
                          <a:pt x="1181" y="208"/>
                          <a:pt x="1136" y="185"/>
                        </a:cubicBezTo>
                        <a:cubicBezTo>
                          <a:pt x="1091" y="162"/>
                          <a:pt x="1048" y="124"/>
                          <a:pt x="998" y="101"/>
                        </a:cubicBezTo>
                        <a:cubicBezTo>
                          <a:pt x="948" y="78"/>
                          <a:pt x="884" y="61"/>
                          <a:pt x="836" y="47"/>
                        </a:cubicBezTo>
                        <a:cubicBezTo>
                          <a:pt x="788" y="33"/>
                          <a:pt x="758" y="21"/>
                          <a:pt x="710" y="17"/>
                        </a:cubicBezTo>
                        <a:cubicBezTo>
                          <a:pt x="662" y="13"/>
                          <a:pt x="605" y="25"/>
                          <a:pt x="548" y="23"/>
                        </a:cubicBezTo>
                        <a:cubicBezTo>
                          <a:pt x="491" y="21"/>
                          <a:pt x="411" y="7"/>
                          <a:pt x="368" y="5"/>
                        </a:cubicBezTo>
                        <a:cubicBezTo>
                          <a:pt x="325" y="3"/>
                          <a:pt x="319" y="10"/>
                          <a:pt x="290" y="11"/>
                        </a:cubicBezTo>
                        <a:cubicBezTo>
                          <a:pt x="261" y="12"/>
                          <a:pt x="226" y="12"/>
                          <a:pt x="194" y="11"/>
                        </a:cubicBezTo>
                        <a:cubicBezTo>
                          <a:pt x="162" y="10"/>
                          <a:pt x="129" y="0"/>
                          <a:pt x="98" y="5"/>
                        </a:cubicBezTo>
                        <a:cubicBezTo>
                          <a:pt x="67" y="10"/>
                          <a:pt x="28" y="28"/>
                          <a:pt x="14" y="50"/>
                        </a:cubicBezTo>
                        <a:close/>
                      </a:path>
                    </a:pathLst>
                  </a:cu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04" name="Freeform 74">
                    <a:extLst>
                      <a:ext uri="{FF2B5EF4-FFF2-40B4-BE49-F238E27FC236}">
                        <a16:creationId xmlns:a16="http://schemas.microsoft.com/office/drawing/2014/main" id="{276FE4EA-DD77-297F-AC86-F7EE01DCD7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91" y="930"/>
                    <a:ext cx="323" cy="77"/>
                  </a:xfrm>
                  <a:custGeom>
                    <a:avLst/>
                    <a:gdLst>
                      <a:gd name="T0" fmla="*/ 0 w 323"/>
                      <a:gd name="T1" fmla="*/ 5 h 77"/>
                      <a:gd name="T2" fmla="*/ 75 w 323"/>
                      <a:gd name="T3" fmla="*/ 66 h 77"/>
                      <a:gd name="T4" fmla="*/ 237 w 323"/>
                      <a:gd name="T5" fmla="*/ 72 h 77"/>
                      <a:gd name="T6" fmla="*/ 309 w 323"/>
                      <a:gd name="T7" fmla="*/ 54 h 77"/>
                      <a:gd name="T8" fmla="*/ 321 w 323"/>
                      <a:gd name="T9" fmla="*/ 0 h 7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3" h="77">
                        <a:moveTo>
                          <a:pt x="0" y="5"/>
                        </a:moveTo>
                        <a:cubicBezTo>
                          <a:pt x="18" y="30"/>
                          <a:pt x="36" y="55"/>
                          <a:pt x="75" y="66"/>
                        </a:cubicBezTo>
                        <a:cubicBezTo>
                          <a:pt x="114" y="77"/>
                          <a:pt x="198" y="74"/>
                          <a:pt x="237" y="72"/>
                        </a:cubicBezTo>
                        <a:cubicBezTo>
                          <a:pt x="276" y="70"/>
                          <a:pt x="295" y="66"/>
                          <a:pt x="309" y="54"/>
                        </a:cubicBezTo>
                        <a:cubicBezTo>
                          <a:pt x="323" y="42"/>
                          <a:pt x="322" y="21"/>
                          <a:pt x="321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2098" name="Group 75">
                  <a:extLst>
                    <a:ext uri="{FF2B5EF4-FFF2-40B4-BE49-F238E27FC236}">
                      <a16:creationId xmlns:a16="http://schemas.microsoft.com/office/drawing/2014/main" id="{49A15827-CF32-0B3A-A98E-F9FEB6F106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51" y="2840"/>
                  <a:ext cx="801" cy="917"/>
                  <a:chOff x="3515" y="2750"/>
                  <a:chExt cx="801" cy="917"/>
                </a:xfrm>
              </p:grpSpPr>
              <p:sp>
                <p:nvSpPr>
                  <p:cNvPr id="2099" name="Freeform 76">
                    <a:extLst>
                      <a:ext uri="{FF2B5EF4-FFF2-40B4-BE49-F238E27FC236}">
                        <a16:creationId xmlns:a16="http://schemas.microsoft.com/office/drawing/2014/main" id="{8D93E9D5-2431-0D9D-4A48-2841437B225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15" y="2750"/>
                    <a:ext cx="801" cy="917"/>
                  </a:xfrm>
                  <a:custGeom>
                    <a:avLst/>
                    <a:gdLst>
                      <a:gd name="T0" fmla="*/ 189 w 801"/>
                      <a:gd name="T1" fmla="*/ 409 h 917"/>
                      <a:gd name="T2" fmla="*/ 168 w 801"/>
                      <a:gd name="T3" fmla="*/ 423 h 917"/>
                      <a:gd name="T4" fmla="*/ 129 w 801"/>
                      <a:gd name="T5" fmla="*/ 447 h 917"/>
                      <a:gd name="T6" fmla="*/ 51 w 801"/>
                      <a:gd name="T7" fmla="*/ 378 h 917"/>
                      <a:gd name="T8" fmla="*/ 12 w 801"/>
                      <a:gd name="T9" fmla="*/ 240 h 917"/>
                      <a:gd name="T10" fmla="*/ 24 w 801"/>
                      <a:gd name="T11" fmla="*/ 135 h 917"/>
                      <a:gd name="T12" fmla="*/ 156 w 801"/>
                      <a:gd name="T13" fmla="*/ 57 h 917"/>
                      <a:gd name="T14" fmla="*/ 270 w 801"/>
                      <a:gd name="T15" fmla="*/ 9 h 917"/>
                      <a:gd name="T16" fmla="*/ 369 w 801"/>
                      <a:gd name="T17" fmla="*/ 3 h 917"/>
                      <a:gd name="T18" fmla="*/ 498 w 801"/>
                      <a:gd name="T19" fmla="*/ 18 h 917"/>
                      <a:gd name="T20" fmla="*/ 594 w 801"/>
                      <a:gd name="T21" fmla="*/ 54 h 917"/>
                      <a:gd name="T22" fmla="*/ 660 w 801"/>
                      <a:gd name="T23" fmla="*/ 129 h 917"/>
                      <a:gd name="T24" fmla="*/ 735 w 801"/>
                      <a:gd name="T25" fmla="*/ 276 h 917"/>
                      <a:gd name="T26" fmla="*/ 789 w 801"/>
                      <a:gd name="T27" fmla="*/ 513 h 917"/>
                      <a:gd name="T28" fmla="*/ 786 w 801"/>
                      <a:gd name="T29" fmla="*/ 708 h 917"/>
                      <a:gd name="T30" fmla="*/ 702 w 801"/>
                      <a:gd name="T31" fmla="*/ 813 h 917"/>
                      <a:gd name="T32" fmla="*/ 609 w 801"/>
                      <a:gd name="T33" fmla="*/ 903 h 917"/>
                      <a:gd name="T34" fmla="*/ 510 w 801"/>
                      <a:gd name="T35" fmla="*/ 900 h 917"/>
                      <a:gd name="T36" fmla="*/ 435 w 801"/>
                      <a:gd name="T37" fmla="*/ 816 h 917"/>
                      <a:gd name="T38" fmla="*/ 189 w 801"/>
                      <a:gd name="T39" fmla="*/ 741 h 917"/>
                      <a:gd name="T40" fmla="*/ 204 w 801"/>
                      <a:gd name="T41" fmla="*/ 606 h 917"/>
                      <a:gd name="T42" fmla="*/ 201 w 801"/>
                      <a:gd name="T43" fmla="*/ 450 h 917"/>
                      <a:gd name="T44" fmla="*/ 189 w 801"/>
                      <a:gd name="T45" fmla="*/ 409 h 9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801" h="917">
                        <a:moveTo>
                          <a:pt x="189" y="409"/>
                        </a:moveTo>
                        <a:lnTo>
                          <a:pt x="168" y="423"/>
                        </a:lnTo>
                        <a:cubicBezTo>
                          <a:pt x="158" y="429"/>
                          <a:pt x="149" y="454"/>
                          <a:pt x="129" y="447"/>
                        </a:cubicBezTo>
                        <a:cubicBezTo>
                          <a:pt x="109" y="440"/>
                          <a:pt x="70" y="412"/>
                          <a:pt x="51" y="378"/>
                        </a:cubicBezTo>
                        <a:cubicBezTo>
                          <a:pt x="32" y="344"/>
                          <a:pt x="16" y="280"/>
                          <a:pt x="12" y="240"/>
                        </a:cubicBezTo>
                        <a:cubicBezTo>
                          <a:pt x="8" y="200"/>
                          <a:pt x="0" y="165"/>
                          <a:pt x="24" y="135"/>
                        </a:cubicBezTo>
                        <a:cubicBezTo>
                          <a:pt x="48" y="105"/>
                          <a:pt x="115" y="78"/>
                          <a:pt x="156" y="57"/>
                        </a:cubicBezTo>
                        <a:cubicBezTo>
                          <a:pt x="197" y="36"/>
                          <a:pt x="235" y="18"/>
                          <a:pt x="270" y="9"/>
                        </a:cubicBezTo>
                        <a:cubicBezTo>
                          <a:pt x="305" y="0"/>
                          <a:pt x="331" y="2"/>
                          <a:pt x="369" y="3"/>
                        </a:cubicBezTo>
                        <a:cubicBezTo>
                          <a:pt x="407" y="4"/>
                          <a:pt x="461" y="10"/>
                          <a:pt x="498" y="18"/>
                        </a:cubicBezTo>
                        <a:cubicBezTo>
                          <a:pt x="535" y="26"/>
                          <a:pt x="567" y="36"/>
                          <a:pt x="594" y="54"/>
                        </a:cubicBezTo>
                        <a:cubicBezTo>
                          <a:pt x="621" y="72"/>
                          <a:pt x="637" y="92"/>
                          <a:pt x="660" y="129"/>
                        </a:cubicBezTo>
                        <a:cubicBezTo>
                          <a:pt x="683" y="166"/>
                          <a:pt x="714" y="212"/>
                          <a:pt x="735" y="276"/>
                        </a:cubicBezTo>
                        <a:cubicBezTo>
                          <a:pt x="756" y="340"/>
                          <a:pt x="781" y="441"/>
                          <a:pt x="789" y="513"/>
                        </a:cubicBezTo>
                        <a:cubicBezTo>
                          <a:pt x="797" y="585"/>
                          <a:pt x="801" y="658"/>
                          <a:pt x="786" y="708"/>
                        </a:cubicBezTo>
                        <a:cubicBezTo>
                          <a:pt x="771" y="758"/>
                          <a:pt x="731" y="781"/>
                          <a:pt x="702" y="813"/>
                        </a:cubicBezTo>
                        <a:cubicBezTo>
                          <a:pt x="673" y="845"/>
                          <a:pt x="641" y="889"/>
                          <a:pt x="609" y="903"/>
                        </a:cubicBezTo>
                        <a:cubicBezTo>
                          <a:pt x="577" y="917"/>
                          <a:pt x="539" y="914"/>
                          <a:pt x="510" y="900"/>
                        </a:cubicBezTo>
                        <a:cubicBezTo>
                          <a:pt x="481" y="886"/>
                          <a:pt x="488" y="842"/>
                          <a:pt x="435" y="816"/>
                        </a:cubicBezTo>
                        <a:cubicBezTo>
                          <a:pt x="382" y="790"/>
                          <a:pt x="227" y="776"/>
                          <a:pt x="189" y="741"/>
                        </a:cubicBezTo>
                        <a:cubicBezTo>
                          <a:pt x="151" y="706"/>
                          <a:pt x="202" y="654"/>
                          <a:pt x="204" y="606"/>
                        </a:cubicBezTo>
                        <a:cubicBezTo>
                          <a:pt x="206" y="558"/>
                          <a:pt x="204" y="484"/>
                          <a:pt x="201" y="450"/>
                        </a:cubicBezTo>
                        <a:cubicBezTo>
                          <a:pt x="198" y="416"/>
                          <a:pt x="190" y="409"/>
                          <a:pt x="189" y="409"/>
                        </a:cubicBezTo>
                        <a:close/>
                      </a:path>
                    </a:pathLst>
                  </a:custGeom>
                  <a:solidFill>
                    <a:srgbClr val="FBF09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00" name="Freeform 77">
                    <a:extLst>
                      <a:ext uri="{FF2B5EF4-FFF2-40B4-BE49-F238E27FC236}">
                        <a16:creationId xmlns:a16="http://schemas.microsoft.com/office/drawing/2014/main" id="{5D0172B7-D5FD-B3D1-789E-B1C81CC413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39" y="2931"/>
                    <a:ext cx="103" cy="227"/>
                  </a:xfrm>
                  <a:custGeom>
                    <a:avLst/>
                    <a:gdLst>
                      <a:gd name="T0" fmla="*/ 1192250 w 87"/>
                      <a:gd name="T1" fmla="*/ 148676 h 203"/>
                      <a:gd name="T2" fmla="*/ 118683 w 87"/>
                      <a:gd name="T3" fmla="*/ 76145 h 203"/>
                      <a:gd name="T4" fmla="*/ 386915 w 87"/>
                      <a:gd name="T5" fmla="*/ 30847 h 203"/>
                      <a:gd name="T6" fmla="*/ 1831744 w 87"/>
                      <a:gd name="T7" fmla="*/ 0 h 20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87" h="203">
                        <a:moveTo>
                          <a:pt x="57" y="203"/>
                        </a:moveTo>
                        <a:cubicBezTo>
                          <a:pt x="34" y="167"/>
                          <a:pt x="12" y="132"/>
                          <a:pt x="6" y="105"/>
                        </a:cubicBezTo>
                        <a:cubicBezTo>
                          <a:pt x="0" y="78"/>
                          <a:pt x="5" y="59"/>
                          <a:pt x="18" y="42"/>
                        </a:cubicBezTo>
                        <a:cubicBezTo>
                          <a:pt x="31" y="25"/>
                          <a:pt x="73" y="3"/>
                          <a:pt x="87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01" name="Line 78">
                    <a:extLst>
                      <a:ext uri="{FF2B5EF4-FFF2-40B4-BE49-F238E27FC236}">
                        <a16:creationId xmlns:a16="http://schemas.microsoft.com/office/drawing/2014/main" id="{BFF89F18-F946-DEF7-EDED-4F892DF0B4A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067"/>
                    <a:ext cx="45" cy="4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2102" name="Line 79">
                    <a:extLst>
                      <a:ext uri="{FF2B5EF4-FFF2-40B4-BE49-F238E27FC236}">
                        <a16:creationId xmlns:a16="http://schemas.microsoft.com/office/drawing/2014/main" id="{B264018D-AFCE-B4FE-56FE-44507E4FF6D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06" y="2943"/>
                    <a:ext cx="45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2096" name="Freeform 80">
                <a:extLst>
                  <a:ext uri="{FF2B5EF4-FFF2-40B4-BE49-F238E27FC236}">
                    <a16:creationId xmlns:a16="http://schemas.microsoft.com/office/drawing/2014/main" id="{05C3574E-AF9C-2C22-20EA-AFD77463BA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9" y="3127"/>
                <a:ext cx="251" cy="260"/>
              </a:xfrm>
              <a:custGeom>
                <a:avLst/>
                <a:gdLst>
                  <a:gd name="T0" fmla="*/ 613148670 w 194"/>
                  <a:gd name="T1" fmla="*/ 255817 h 216"/>
                  <a:gd name="T2" fmla="*/ 283106484 w 194"/>
                  <a:gd name="T3" fmla="*/ 646439 h 216"/>
                  <a:gd name="T4" fmla="*/ 54964429 w 194"/>
                  <a:gd name="T5" fmla="*/ 2366816 h 216"/>
                  <a:gd name="T6" fmla="*/ 54964429 w 194"/>
                  <a:gd name="T7" fmla="*/ 7417447 h 216"/>
                  <a:gd name="T8" fmla="*/ 378892792 w 194"/>
                  <a:gd name="T9" fmla="*/ 11687941 h 216"/>
                  <a:gd name="T10" fmla="*/ 628491798 w 194"/>
                  <a:gd name="T11" fmla="*/ 10496537 h 216"/>
                  <a:gd name="T12" fmla="*/ 772892917 w 194"/>
                  <a:gd name="T13" fmla="*/ 2516566 h 216"/>
                  <a:gd name="T14" fmla="*/ 613148670 w 194"/>
                  <a:gd name="T15" fmla="*/ 255817 h 2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4" h="216">
                    <a:moveTo>
                      <a:pt x="154" y="5"/>
                    </a:moveTo>
                    <a:cubicBezTo>
                      <a:pt x="134" y="0"/>
                      <a:pt x="94" y="6"/>
                      <a:pt x="71" y="12"/>
                    </a:cubicBezTo>
                    <a:cubicBezTo>
                      <a:pt x="48" y="18"/>
                      <a:pt x="23" y="22"/>
                      <a:pt x="14" y="42"/>
                    </a:cubicBezTo>
                    <a:cubicBezTo>
                      <a:pt x="5" y="62"/>
                      <a:pt x="0" y="104"/>
                      <a:pt x="14" y="132"/>
                    </a:cubicBezTo>
                    <a:cubicBezTo>
                      <a:pt x="28" y="160"/>
                      <a:pt x="71" y="198"/>
                      <a:pt x="95" y="207"/>
                    </a:cubicBezTo>
                    <a:cubicBezTo>
                      <a:pt x="119" y="216"/>
                      <a:pt x="142" y="213"/>
                      <a:pt x="158" y="186"/>
                    </a:cubicBezTo>
                    <a:cubicBezTo>
                      <a:pt x="174" y="159"/>
                      <a:pt x="194" y="75"/>
                      <a:pt x="194" y="45"/>
                    </a:cubicBezTo>
                    <a:cubicBezTo>
                      <a:pt x="194" y="15"/>
                      <a:pt x="174" y="10"/>
                      <a:pt x="154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99"/>
                  </a:gs>
                  <a:gs pos="100000">
                    <a:srgbClr val="C1C174"/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2080" name="Group 81">
              <a:extLst>
                <a:ext uri="{FF2B5EF4-FFF2-40B4-BE49-F238E27FC236}">
                  <a16:creationId xmlns:a16="http://schemas.microsoft.com/office/drawing/2014/main" id="{E23ADE9E-8FFA-783C-43DA-A67E677FE9D0}"/>
                </a:ext>
              </a:extLst>
            </p:cNvPr>
            <p:cNvGrpSpPr>
              <a:grpSpLocks/>
            </p:cNvGrpSpPr>
            <p:nvPr/>
          </p:nvGrpSpPr>
          <p:grpSpPr bwMode="auto">
            <a:xfrm rot="-2603347">
              <a:off x="5443128" y="3067074"/>
              <a:ext cx="1329552" cy="1174679"/>
              <a:chOff x="1732" y="930"/>
              <a:chExt cx="1646" cy="1402"/>
            </a:xfrm>
          </p:grpSpPr>
          <p:sp>
            <p:nvSpPr>
              <p:cNvPr id="2093" name="Freeform 82">
                <a:extLst>
                  <a:ext uri="{FF2B5EF4-FFF2-40B4-BE49-F238E27FC236}">
                    <a16:creationId xmlns:a16="http://schemas.microsoft.com/office/drawing/2014/main" id="{05002A0D-CDD4-BB45-048E-49B9127558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2" y="931"/>
                <a:ext cx="1646" cy="1401"/>
              </a:xfrm>
              <a:custGeom>
                <a:avLst/>
                <a:gdLst>
                  <a:gd name="T0" fmla="*/ 14 w 1646"/>
                  <a:gd name="T1" fmla="*/ 50 h 1401"/>
                  <a:gd name="T2" fmla="*/ 14 w 1646"/>
                  <a:gd name="T3" fmla="*/ 137 h 1401"/>
                  <a:gd name="T4" fmla="*/ 74 w 1646"/>
                  <a:gd name="T5" fmla="*/ 251 h 1401"/>
                  <a:gd name="T6" fmla="*/ 176 w 1646"/>
                  <a:gd name="T7" fmla="*/ 329 h 1401"/>
                  <a:gd name="T8" fmla="*/ 434 w 1646"/>
                  <a:gd name="T9" fmla="*/ 353 h 1401"/>
                  <a:gd name="T10" fmla="*/ 608 w 1646"/>
                  <a:gd name="T11" fmla="*/ 365 h 1401"/>
                  <a:gd name="T12" fmla="*/ 746 w 1646"/>
                  <a:gd name="T13" fmla="*/ 389 h 1401"/>
                  <a:gd name="T14" fmla="*/ 932 w 1646"/>
                  <a:gd name="T15" fmla="*/ 509 h 1401"/>
                  <a:gd name="T16" fmla="*/ 1106 w 1646"/>
                  <a:gd name="T17" fmla="*/ 665 h 1401"/>
                  <a:gd name="T18" fmla="*/ 1232 w 1646"/>
                  <a:gd name="T19" fmla="*/ 743 h 1401"/>
                  <a:gd name="T20" fmla="*/ 1340 w 1646"/>
                  <a:gd name="T21" fmla="*/ 935 h 1401"/>
                  <a:gd name="T22" fmla="*/ 1472 w 1646"/>
                  <a:gd name="T23" fmla="*/ 1079 h 1401"/>
                  <a:gd name="T24" fmla="*/ 1556 w 1646"/>
                  <a:gd name="T25" fmla="*/ 1199 h 1401"/>
                  <a:gd name="T26" fmla="*/ 1574 w 1646"/>
                  <a:gd name="T27" fmla="*/ 1301 h 1401"/>
                  <a:gd name="T28" fmla="*/ 1604 w 1646"/>
                  <a:gd name="T29" fmla="*/ 1373 h 1401"/>
                  <a:gd name="T30" fmla="*/ 1604 w 1646"/>
                  <a:gd name="T31" fmla="*/ 1133 h 1401"/>
                  <a:gd name="T32" fmla="*/ 1610 w 1646"/>
                  <a:gd name="T33" fmla="*/ 1019 h 1401"/>
                  <a:gd name="T34" fmla="*/ 1616 w 1646"/>
                  <a:gd name="T35" fmla="*/ 863 h 1401"/>
                  <a:gd name="T36" fmla="*/ 1604 w 1646"/>
                  <a:gd name="T37" fmla="*/ 647 h 1401"/>
                  <a:gd name="T38" fmla="*/ 1616 w 1646"/>
                  <a:gd name="T39" fmla="*/ 479 h 1401"/>
                  <a:gd name="T40" fmla="*/ 1616 w 1646"/>
                  <a:gd name="T41" fmla="*/ 401 h 1401"/>
                  <a:gd name="T42" fmla="*/ 1436 w 1646"/>
                  <a:gd name="T43" fmla="*/ 323 h 1401"/>
                  <a:gd name="T44" fmla="*/ 1268 w 1646"/>
                  <a:gd name="T45" fmla="*/ 239 h 1401"/>
                  <a:gd name="T46" fmla="*/ 1136 w 1646"/>
                  <a:gd name="T47" fmla="*/ 185 h 1401"/>
                  <a:gd name="T48" fmla="*/ 998 w 1646"/>
                  <a:gd name="T49" fmla="*/ 101 h 1401"/>
                  <a:gd name="T50" fmla="*/ 836 w 1646"/>
                  <a:gd name="T51" fmla="*/ 47 h 1401"/>
                  <a:gd name="T52" fmla="*/ 710 w 1646"/>
                  <a:gd name="T53" fmla="*/ 17 h 1401"/>
                  <a:gd name="T54" fmla="*/ 548 w 1646"/>
                  <a:gd name="T55" fmla="*/ 23 h 1401"/>
                  <a:gd name="T56" fmla="*/ 368 w 1646"/>
                  <a:gd name="T57" fmla="*/ 5 h 1401"/>
                  <a:gd name="T58" fmla="*/ 290 w 1646"/>
                  <a:gd name="T59" fmla="*/ 11 h 1401"/>
                  <a:gd name="T60" fmla="*/ 194 w 1646"/>
                  <a:gd name="T61" fmla="*/ 11 h 1401"/>
                  <a:gd name="T62" fmla="*/ 98 w 1646"/>
                  <a:gd name="T63" fmla="*/ 5 h 1401"/>
                  <a:gd name="T64" fmla="*/ 14 w 1646"/>
                  <a:gd name="T65" fmla="*/ 50 h 140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646" h="1401">
                    <a:moveTo>
                      <a:pt x="14" y="50"/>
                    </a:moveTo>
                    <a:cubicBezTo>
                      <a:pt x="0" y="72"/>
                      <a:pt x="4" y="104"/>
                      <a:pt x="14" y="137"/>
                    </a:cubicBezTo>
                    <a:cubicBezTo>
                      <a:pt x="24" y="170"/>
                      <a:pt x="47" y="219"/>
                      <a:pt x="74" y="251"/>
                    </a:cubicBezTo>
                    <a:cubicBezTo>
                      <a:pt x="101" y="283"/>
                      <a:pt x="116" y="312"/>
                      <a:pt x="176" y="329"/>
                    </a:cubicBezTo>
                    <a:cubicBezTo>
                      <a:pt x="236" y="346"/>
                      <a:pt x="362" y="347"/>
                      <a:pt x="434" y="353"/>
                    </a:cubicBezTo>
                    <a:cubicBezTo>
                      <a:pt x="506" y="359"/>
                      <a:pt x="556" y="359"/>
                      <a:pt x="608" y="365"/>
                    </a:cubicBezTo>
                    <a:cubicBezTo>
                      <a:pt x="660" y="371"/>
                      <a:pt x="692" y="365"/>
                      <a:pt x="746" y="389"/>
                    </a:cubicBezTo>
                    <a:cubicBezTo>
                      <a:pt x="800" y="413"/>
                      <a:pt x="872" y="463"/>
                      <a:pt x="932" y="509"/>
                    </a:cubicBezTo>
                    <a:cubicBezTo>
                      <a:pt x="992" y="555"/>
                      <a:pt x="1056" y="626"/>
                      <a:pt x="1106" y="665"/>
                    </a:cubicBezTo>
                    <a:cubicBezTo>
                      <a:pt x="1156" y="704"/>
                      <a:pt x="1193" y="698"/>
                      <a:pt x="1232" y="743"/>
                    </a:cubicBezTo>
                    <a:cubicBezTo>
                      <a:pt x="1271" y="788"/>
                      <a:pt x="1300" y="879"/>
                      <a:pt x="1340" y="935"/>
                    </a:cubicBezTo>
                    <a:cubicBezTo>
                      <a:pt x="1380" y="991"/>
                      <a:pt x="1436" y="1035"/>
                      <a:pt x="1472" y="1079"/>
                    </a:cubicBezTo>
                    <a:cubicBezTo>
                      <a:pt x="1508" y="1123"/>
                      <a:pt x="1539" y="1162"/>
                      <a:pt x="1556" y="1199"/>
                    </a:cubicBezTo>
                    <a:cubicBezTo>
                      <a:pt x="1573" y="1236"/>
                      <a:pt x="1566" y="1272"/>
                      <a:pt x="1574" y="1301"/>
                    </a:cubicBezTo>
                    <a:cubicBezTo>
                      <a:pt x="1582" y="1330"/>
                      <a:pt x="1599" y="1401"/>
                      <a:pt x="1604" y="1373"/>
                    </a:cubicBezTo>
                    <a:cubicBezTo>
                      <a:pt x="1609" y="1345"/>
                      <a:pt x="1603" y="1192"/>
                      <a:pt x="1604" y="1133"/>
                    </a:cubicBezTo>
                    <a:cubicBezTo>
                      <a:pt x="1605" y="1074"/>
                      <a:pt x="1608" y="1064"/>
                      <a:pt x="1610" y="1019"/>
                    </a:cubicBezTo>
                    <a:cubicBezTo>
                      <a:pt x="1612" y="974"/>
                      <a:pt x="1617" y="925"/>
                      <a:pt x="1616" y="863"/>
                    </a:cubicBezTo>
                    <a:cubicBezTo>
                      <a:pt x="1615" y="801"/>
                      <a:pt x="1604" y="711"/>
                      <a:pt x="1604" y="647"/>
                    </a:cubicBezTo>
                    <a:cubicBezTo>
                      <a:pt x="1604" y="583"/>
                      <a:pt x="1614" y="520"/>
                      <a:pt x="1616" y="479"/>
                    </a:cubicBezTo>
                    <a:cubicBezTo>
                      <a:pt x="1618" y="438"/>
                      <a:pt x="1646" y="427"/>
                      <a:pt x="1616" y="401"/>
                    </a:cubicBezTo>
                    <a:cubicBezTo>
                      <a:pt x="1586" y="375"/>
                      <a:pt x="1494" y="350"/>
                      <a:pt x="1436" y="323"/>
                    </a:cubicBezTo>
                    <a:cubicBezTo>
                      <a:pt x="1378" y="296"/>
                      <a:pt x="1318" y="262"/>
                      <a:pt x="1268" y="239"/>
                    </a:cubicBezTo>
                    <a:cubicBezTo>
                      <a:pt x="1218" y="216"/>
                      <a:pt x="1181" y="208"/>
                      <a:pt x="1136" y="185"/>
                    </a:cubicBezTo>
                    <a:cubicBezTo>
                      <a:pt x="1091" y="162"/>
                      <a:pt x="1048" y="124"/>
                      <a:pt x="998" y="101"/>
                    </a:cubicBezTo>
                    <a:cubicBezTo>
                      <a:pt x="948" y="78"/>
                      <a:pt x="884" y="61"/>
                      <a:pt x="836" y="47"/>
                    </a:cubicBezTo>
                    <a:cubicBezTo>
                      <a:pt x="788" y="33"/>
                      <a:pt x="758" y="21"/>
                      <a:pt x="710" y="17"/>
                    </a:cubicBezTo>
                    <a:cubicBezTo>
                      <a:pt x="662" y="13"/>
                      <a:pt x="605" y="25"/>
                      <a:pt x="548" y="23"/>
                    </a:cubicBezTo>
                    <a:cubicBezTo>
                      <a:pt x="491" y="21"/>
                      <a:pt x="411" y="7"/>
                      <a:pt x="368" y="5"/>
                    </a:cubicBezTo>
                    <a:cubicBezTo>
                      <a:pt x="325" y="3"/>
                      <a:pt x="319" y="10"/>
                      <a:pt x="290" y="11"/>
                    </a:cubicBezTo>
                    <a:cubicBezTo>
                      <a:pt x="261" y="12"/>
                      <a:pt x="226" y="12"/>
                      <a:pt x="194" y="11"/>
                    </a:cubicBezTo>
                    <a:cubicBezTo>
                      <a:pt x="162" y="10"/>
                      <a:pt x="129" y="0"/>
                      <a:pt x="98" y="5"/>
                    </a:cubicBezTo>
                    <a:cubicBezTo>
                      <a:pt x="67" y="10"/>
                      <a:pt x="28" y="28"/>
                      <a:pt x="14" y="50"/>
                    </a:cubicBezTo>
                    <a:close/>
                  </a:path>
                </a:pathLst>
              </a:custGeom>
              <a:solidFill>
                <a:srgbClr val="FBF09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94" name="Freeform 83">
                <a:extLst>
                  <a:ext uri="{FF2B5EF4-FFF2-40B4-BE49-F238E27FC236}">
                    <a16:creationId xmlns:a16="http://schemas.microsoft.com/office/drawing/2014/main" id="{28FC57E1-1C1F-BA8D-B075-C9675714C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1" y="930"/>
                <a:ext cx="323" cy="77"/>
              </a:xfrm>
              <a:custGeom>
                <a:avLst/>
                <a:gdLst>
                  <a:gd name="T0" fmla="*/ 0 w 323"/>
                  <a:gd name="T1" fmla="*/ 5 h 77"/>
                  <a:gd name="T2" fmla="*/ 75 w 323"/>
                  <a:gd name="T3" fmla="*/ 66 h 77"/>
                  <a:gd name="T4" fmla="*/ 237 w 323"/>
                  <a:gd name="T5" fmla="*/ 72 h 77"/>
                  <a:gd name="T6" fmla="*/ 309 w 323"/>
                  <a:gd name="T7" fmla="*/ 54 h 77"/>
                  <a:gd name="T8" fmla="*/ 321 w 323"/>
                  <a:gd name="T9" fmla="*/ 0 h 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3" h="77">
                    <a:moveTo>
                      <a:pt x="0" y="5"/>
                    </a:moveTo>
                    <a:cubicBezTo>
                      <a:pt x="18" y="30"/>
                      <a:pt x="36" y="55"/>
                      <a:pt x="75" y="66"/>
                    </a:cubicBezTo>
                    <a:cubicBezTo>
                      <a:pt x="114" y="77"/>
                      <a:pt x="198" y="74"/>
                      <a:pt x="237" y="72"/>
                    </a:cubicBezTo>
                    <a:cubicBezTo>
                      <a:pt x="276" y="70"/>
                      <a:pt x="295" y="66"/>
                      <a:pt x="309" y="54"/>
                    </a:cubicBezTo>
                    <a:cubicBezTo>
                      <a:pt x="323" y="42"/>
                      <a:pt x="322" y="21"/>
                      <a:pt x="321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2081" name="Rectangle 91">
              <a:extLst>
                <a:ext uri="{FF2B5EF4-FFF2-40B4-BE49-F238E27FC236}">
                  <a16:creationId xmlns:a16="http://schemas.microsoft.com/office/drawing/2014/main" id="{23CFB513-902E-76D5-3B1B-49CC34FB048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9555">
              <a:off x="6454661" y="3371563"/>
              <a:ext cx="518134" cy="261040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82" name="Rectangle 92">
              <a:extLst>
                <a:ext uri="{FF2B5EF4-FFF2-40B4-BE49-F238E27FC236}">
                  <a16:creationId xmlns:a16="http://schemas.microsoft.com/office/drawing/2014/main" id="{0E574EA8-B5AB-47F9-9021-B440C30840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262763">
              <a:off x="6576711" y="2933007"/>
              <a:ext cx="83097" cy="621889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grpSp>
          <p:nvGrpSpPr>
            <p:cNvPr id="2083" name="グループ化 4">
              <a:extLst>
                <a:ext uri="{FF2B5EF4-FFF2-40B4-BE49-F238E27FC236}">
                  <a16:creationId xmlns:a16="http://schemas.microsoft.com/office/drawing/2014/main" id="{88B3AF08-C6E6-98B1-56A5-F4618DC5D14B}"/>
                </a:ext>
              </a:extLst>
            </p:cNvPr>
            <p:cNvGrpSpPr>
              <a:grpSpLocks/>
            </p:cNvGrpSpPr>
            <p:nvPr/>
          </p:nvGrpSpPr>
          <p:grpSpPr bwMode="auto">
            <a:xfrm rot="2046760">
              <a:off x="5831235" y="2090039"/>
              <a:ext cx="161913" cy="2430831"/>
              <a:chOff x="5327162" y="2141992"/>
              <a:chExt cx="161619" cy="2562225"/>
            </a:xfrm>
          </p:grpSpPr>
          <p:grpSp>
            <p:nvGrpSpPr>
              <p:cNvPr id="2089" name="グループ化 2088">
                <a:extLst>
                  <a:ext uri="{FF2B5EF4-FFF2-40B4-BE49-F238E27FC236}">
                    <a16:creationId xmlns:a16="http://schemas.microsoft.com/office/drawing/2014/main" id="{F2A8FFFC-0FE0-342F-22BF-CF88B3587F7B}"/>
                  </a:ext>
                </a:extLst>
              </p:cNvPr>
              <p:cNvGrpSpPr/>
              <p:nvPr/>
            </p:nvGrpSpPr>
            <p:grpSpPr>
              <a:xfrm>
                <a:off x="5327162" y="2141992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091" name="フリーフォーム 118">
                  <a:extLst>
                    <a:ext uri="{FF2B5EF4-FFF2-40B4-BE49-F238E27FC236}">
                      <a16:creationId xmlns:a16="http://schemas.microsoft.com/office/drawing/2014/main" id="{1FCFF3B9-424E-55AA-DB32-93AAEC7CFE6D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25600"/>
                    </a:gs>
                    <a:gs pos="13000">
                      <a:srgbClr val="FFA800"/>
                    </a:gs>
                    <a:gs pos="28000">
                      <a:srgbClr val="825600"/>
                    </a:gs>
                    <a:gs pos="42999">
                      <a:srgbClr val="FFA800"/>
                    </a:gs>
                    <a:gs pos="58000">
                      <a:srgbClr val="825600"/>
                    </a:gs>
                    <a:gs pos="72000">
                      <a:srgbClr val="FFA800"/>
                    </a:gs>
                    <a:gs pos="87000">
                      <a:srgbClr val="825600"/>
                    </a:gs>
                    <a:gs pos="100000">
                      <a:srgbClr val="FFA800"/>
                    </a:gs>
                  </a:gsLst>
                  <a:lin ang="10800000" scaled="0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092" name="円弧 2091">
                  <a:extLst>
                    <a:ext uri="{FF2B5EF4-FFF2-40B4-BE49-F238E27FC236}">
                      <a16:creationId xmlns:a16="http://schemas.microsoft.com/office/drawing/2014/main" id="{130BF7B5-8271-05EC-107C-3D4EBDE64C5B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sp>
            <p:nvSpPr>
              <p:cNvPr id="2090" name="AutoShape 648">
                <a:extLst>
                  <a:ext uri="{FF2B5EF4-FFF2-40B4-BE49-F238E27FC236}">
                    <a16:creationId xmlns:a16="http://schemas.microsoft.com/office/drawing/2014/main" id="{49DCA3DB-AD1D-CFEB-0B5E-912DF6DFA1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 flipV="1">
                <a:off x="5373802" y="4501350"/>
                <a:ext cx="61461" cy="170579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en-US" sz="1800"/>
              </a:p>
            </p:txBody>
          </p:sp>
        </p:grpSp>
        <p:grpSp>
          <p:nvGrpSpPr>
            <p:cNvPr id="2084" name="Group 87">
              <a:extLst>
                <a:ext uri="{FF2B5EF4-FFF2-40B4-BE49-F238E27FC236}">
                  <a16:creationId xmlns:a16="http://schemas.microsoft.com/office/drawing/2014/main" id="{0ECF6AF4-C8E5-B4FC-6141-25B12239C1DF}"/>
                </a:ext>
              </a:extLst>
            </p:cNvPr>
            <p:cNvGrpSpPr>
              <a:grpSpLocks/>
            </p:cNvGrpSpPr>
            <p:nvPr/>
          </p:nvGrpSpPr>
          <p:grpSpPr bwMode="auto">
            <a:xfrm rot="586789">
              <a:off x="5460160" y="3668778"/>
              <a:ext cx="1109589" cy="725537"/>
              <a:chOff x="1921" y="2270"/>
              <a:chExt cx="1443" cy="833"/>
            </a:xfrm>
          </p:grpSpPr>
          <p:sp>
            <p:nvSpPr>
              <p:cNvPr id="2087" name="Freeform 88">
                <a:extLst>
                  <a:ext uri="{FF2B5EF4-FFF2-40B4-BE49-F238E27FC236}">
                    <a16:creationId xmlns:a16="http://schemas.microsoft.com/office/drawing/2014/main" id="{BA5DFEB2-5C62-E40B-7EF7-B2F21FD80D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1" y="2270"/>
                <a:ext cx="1443" cy="833"/>
              </a:xfrm>
              <a:custGeom>
                <a:avLst/>
                <a:gdLst>
                  <a:gd name="T0" fmla="*/ 1413 w 1443"/>
                  <a:gd name="T1" fmla="*/ 26 h 833"/>
                  <a:gd name="T2" fmla="*/ 1379 w 1443"/>
                  <a:gd name="T3" fmla="*/ 10 h 833"/>
                  <a:gd name="T4" fmla="*/ 1355 w 1443"/>
                  <a:gd name="T5" fmla="*/ 88 h 833"/>
                  <a:gd name="T6" fmla="*/ 1205 w 1443"/>
                  <a:gd name="T7" fmla="*/ 142 h 833"/>
                  <a:gd name="T8" fmla="*/ 857 w 1443"/>
                  <a:gd name="T9" fmla="*/ 88 h 833"/>
                  <a:gd name="T10" fmla="*/ 713 w 1443"/>
                  <a:gd name="T11" fmla="*/ 118 h 833"/>
                  <a:gd name="T12" fmla="*/ 539 w 1443"/>
                  <a:gd name="T13" fmla="*/ 52 h 833"/>
                  <a:gd name="T14" fmla="*/ 239 w 1443"/>
                  <a:gd name="T15" fmla="*/ 52 h 833"/>
                  <a:gd name="T16" fmla="*/ 53 w 1443"/>
                  <a:gd name="T17" fmla="*/ 166 h 833"/>
                  <a:gd name="T18" fmla="*/ 5 w 1443"/>
                  <a:gd name="T19" fmla="*/ 286 h 833"/>
                  <a:gd name="T20" fmla="*/ 83 w 1443"/>
                  <a:gd name="T21" fmla="*/ 382 h 833"/>
                  <a:gd name="T22" fmla="*/ 323 w 1443"/>
                  <a:gd name="T23" fmla="*/ 418 h 833"/>
                  <a:gd name="T24" fmla="*/ 563 w 1443"/>
                  <a:gd name="T25" fmla="*/ 574 h 833"/>
                  <a:gd name="T26" fmla="*/ 743 w 1443"/>
                  <a:gd name="T27" fmla="*/ 616 h 833"/>
                  <a:gd name="T28" fmla="*/ 947 w 1443"/>
                  <a:gd name="T29" fmla="*/ 640 h 833"/>
                  <a:gd name="T30" fmla="*/ 1229 w 1443"/>
                  <a:gd name="T31" fmla="*/ 754 h 833"/>
                  <a:gd name="T32" fmla="*/ 1409 w 1443"/>
                  <a:gd name="T33" fmla="*/ 814 h 833"/>
                  <a:gd name="T34" fmla="*/ 1433 w 1443"/>
                  <a:gd name="T35" fmla="*/ 640 h 833"/>
                  <a:gd name="T36" fmla="*/ 1433 w 1443"/>
                  <a:gd name="T37" fmla="*/ 136 h 833"/>
                  <a:gd name="T38" fmla="*/ 1413 w 1443"/>
                  <a:gd name="T39" fmla="*/ 26 h 83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443" h="833">
                    <a:moveTo>
                      <a:pt x="1413" y="26"/>
                    </a:moveTo>
                    <a:cubicBezTo>
                      <a:pt x="1404" y="5"/>
                      <a:pt x="1389" y="0"/>
                      <a:pt x="1379" y="10"/>
                    </a:cubicBezTo>
                    <a:cubicBezTo>
                      <a:pt x="1369" y="20"/>
                      <a:pt x="1384" y="66"/>
                      <a:pt x="1355" y="88"/>
                    </a:cubicBezTo>
                    <a:cubicBezTo>
                      <a:pt x="1326" y="110"/>
                      <a:pt x="1288" y="142"/>
                      <a:pt x="1205" y="142"/>
                    </a:cubicBezTo>
                    <a:cubicBezTo>
                      <a:pt x="1122" y="142"/>
                      <a:pt x="939" y="92"/>
                      <a:pt x="857" y="88"/>
                    </a:cubicBezTo>
                    <a:cubicBezTo>
                      <a:pt x="775" y="84"/>
                      <a:pt x="766" y="124"/>
                      <a:pt x="713" y="118"/>
                    </a:cubicBezTo>
                    <a:cubicBezTo>
                      <a:pt x="660" y="112"/>
                      <a:pt x="618" y="63"/>
                      <a:pt x="539" y="52"/>
                    </a:cubicBezTo>
                    <a:cubicBezTo>
                      <a:pt x="460" y="41"/>
                      <a:pt x="320" y="33"/>
                      <a:pt x="239" y="52"/>
                    </a:cubicBezTo>
                    <a:cubicBezTo>
                      <a:pt x="158" y="71"/>
                      <a:pt x="92" y="127"/>
                      <a:pt x="53" y="166"/>
                    </a:cubicBezTo>
                    <a:cubicBezTo>
                      <a:pt x="14" y="205"/>
                      <a:pt x="0" y="250"/>
                      <a:pt x="5" y="286"/>
                    </a:cubicBezTo>
                    <a:cubicBezTo>
                      <a:pt x="10" y="322"/>
                      <a:pt x="30" y="360"/>
                      <a:pt x="83" y="382"/>
                    </a:cubicBezTo>
                    <a:cubicBezTo>
                      <a:pt x="136" y="404"/>
                      <a:pt x="243" y="386"/>
                      <a:pt x="323" y="418"/>
                    </a:cubicBezTo>
                    <a:cubicBezTo>
                      <a:pt x="403" y="450"/>
                      <a:pt x="493" y="541"/>
                      <a:pt x="563" y="574"/>
                    </a:cubicBezTo>
                    <a:cubicBezTo>
                      <a:pt x="633" y="607"/>
                      <a:pt x="679" y="605"/>
                      <a:pt x="743" y="616"/>
                    </a:cubicBezTo>
                    <a:cubicBezTo>
                      <a:pt x="807" y="627"/>
                      <a:pt x="866" y="617"/>
                      <a:pt x="947" y="640"/>
                    </a:cubicBezTo>
                    <a:cubicBezTo>
                      <a:pt x="1028" y="663"/>
                      <a:pt x="1152" y="725"/>
                      <a:pt x="1229" y="754"/>
                    </a:cubicBezTo>
                    <a:cubicBezTo>
                      <a:pt x="1306" y="783"/>
                      <a:pt x="1375" y="833"/>
                      <a:pt x="1409" y="814"/>
                    </a:cubicBezTo>
                    <a:cubicBezTo>
                      <a:pt x="1443" y="795"/>
                      <a:pt x="1429" y="753"/>
                      <a:pt x="1433" y="640"/>
                    </a:cubicBezTo>
                    <a:cubicBezTo>
                      <a:pt x="1437" y="527"/>
                      <a:pt x="1440" y="238"/>
                      <a:pt x="1433" y="136"/>
                    </a:cubicBezTo>
                    <a:cubicBezTo>
                      <a:pt x="1426" y="34"/>
                      <a:pt x="1422" y="47"/>
                      <a:pt x="1413" y="26"/>
                    </a:cubicBezTo>
                    <a:close/>
                  </a:path>
                </a:pathLst>
              </a:custGeom>
              <a:solidFill>
                <a:srgbClr val="FBF09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88" name="Freeform 89">
                <a:extLst>
                  <a:ext uri="{FF2B5EF4-FFF2-40B4-BE49-F238E27FC236}">
                    <a16:creationId xmlns:a16="http://schemas.microsoft.com/office/drawing/2014/main" id="{1746CA97-6028-CEF8-FFD7-2D6C1349C1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7" y="2460"/>
                <a:ext cx="384" cy="240"/>
              </a:xfrm>
              <a:custGeom>
                <a:avLst/>
                <a:gdLst>
                  <a:gd name="T0" fmla="*/ 0 w 384"/>
                  <a:gd name="T1" fmla="*/ 108 h 240"/>
                  <a:gd name="T2" fmla="*/ 95 w 384"/>
                  <a:gd name="T3" fmla="*/ 12 h 240"/>
                  <a:gd name="T4" fmla="*/ 239 w 384"/>
                  <a:gd name="T5" fmla="*/ 36 h 240"/>
                  <a:gd name="T6" fmla="*/ 347 w 384"/>
                  <a:gd name="T7" fmla="*/ 54 h 240"/>
                  <a:gd name="T8" fmla="*/ 383 w 384"/>
                  <a:gd name="T9" fmla="*/ 72 h 240"/>
                  <a:gd name="T10" fmla="*/ 341 w 384"/>
                  <a:gd name="T11" fmla="*/ 240 h 2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84" h="240">
                    <a:moveTo>
                      <a:pt x="0" y="108"/>
                    </a:moveTo>
                    <a:cubicBezTo>
                      <a:pt x="27" y="66"/>
                      <a:pt x="55" y="24"/>
                      <a:pt x="95" y="12"/>
                    </a:cubicBezTo>
                    <a:cubicBezTo>
                      <a:pt x="135" y="0"/>
                      <a:pt x="197" y="29"/>
                      <a:pt x="239" y="36"/>
                    </a:cubicBezTo>
                    <a:cubicBezTo>
                      <a:pt x="281" y="43"/>
                      <a:pt x="323" y="48"/>
                      <a:pt x="347" y="54"/>
                    </a:cubicBezTo>
                    <a:cubicBezTo>
                      <a:pt x="371" y="60"/>
                      <a:pt x="384" y="41"/>
                      <a:pt x="383" y="72"/>
                    </a:cubicBezTo>
                    <a:cubicBezTo>
                      <a:pt x="382" y="103"/>
                      <a:pt x="361" y="171"/>
                      <a:pt x="341" y="240"/>
                    </a:cubicBezTo>
                  </a:path>
                </a:pathLst>
              </a:custGeom>
              <a:solidFill>
                <a:srgbClr val="FDF8D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2085" name="Rectangle 90">
              <a:extLst>
                <a:ext uri="{FF2B5EF4-FFF2-40B4-BE49-F238E27FC236}">
                  <a16:creationId xmlns:a16="http://schemas.microsoft.com/office/drawing/2014/main" id="{A8230E5D-1267-0B16-620C-A3A34D5F2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7861" y="4026766"/>
              <a:ext cx="175448" cy="389250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86" name="Rectangle 90">
              <a:extLst>
                <a:ext uri="{FF2B5EF4-FFF2-40B4-BE49-F238E27FC236}">
                  <a16:creationId xmlns:a16="http://schemas.microsoft.com/office/drawing/2014/main" id="{6F12022F-7ADA-9236-21CE-A2AF15B0E7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290605">
              <a:off x="6394026" y="3734602"/>
              <a:ext cx="296542" cy="277638"/>
            </a:xfrm>
            <a:prstGeom prst="rect">
              <a:avLst/>
            </a:prstGeom>
            <a:solidFill>
              <a:srgbClr val="FBF09D"/>
            </a:solidFill>
            <a:ln w="9525">
              <a:solidFill>
                <a:srgbClr val="FBF09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sp>
        <p:nvSpPr>
          <p:cNvPr id="2106" name="テキスト ボックス 2105">
            <a:extLst>
              <a:ext uri="{FF2B5EF4-FFF2-40B4-BE49-F238E27FC236}">
                <a16:creationId xmlns:a16="http://schemas.microsoft.com/office/drawing/2014/main" id="{9C16807E-E320-6B24-1441-C3E6FAE81BB0}"/>
              </a:ext>
            </a:extLst>
          </p:cNvPr>
          <p:cNvSpPr txBox="1"/>
          <p:nvPr/>
        </p:nvSpPr>
        <p:spPr>
          <a:xfrm>
            <a:off x="224856" y="3170593"/>
            <a:ext cx="16828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Ｏとすると、</a:t>
            </a:r>
          </a:p>
        </p:txBody>
      </p:sp>
      <p:grpSp>
        <p:nvGrpSpPr>
          <p:cNvPr id="2107" name="グループ化 2106">
            <a:extLst>
              <a:ext uri="{FF2B5EF4-FFF2-40B4-BE49-F238E27FC236}">
                <a16:creationId xmlns:a16="http://schemas.microsoft.com/office/drawing/2014/main" id="{03DB2622-D0D9-7403-A6DE-A276922FC13D}"/>
              </a:ext>
            </a:extLst>
          </p:cNvPr>
          <p:cNvGrpSpPr>
            <a:grpSpLocks/>
          </p:cNvGrpSpPr>
          <p:nvPr/>
        </p:nvGrpSpPr>
        <p:grpSpPr bwMode="auto">
          <a:xfrm rot="19034335" flipV="1">
            <a:off x="4779420" y="864550"/>
            <a:ext cx="2410139" cy="7079686"/>
            <a:chOff x="4223806" y="751859"/>
            <a:chExt cx="2512815" cy="7382307"/>
          </a:xfrm>
        </p:grpSpPr>
        <p:grpSp>
          <p:nvGrpSpPr>
            <p:cNvPr id="2108" name="グループ化 810">
              <a:extLst>
                <a:ext uri="{FF2B5EF4-FFF2-40B4-BE49-F238E27FC236}">
                  <a16:creationId xmlns:a16="http://schemas.microsoft.com/office/drawing/2014/main" id="{C899CD5D-A318-D655-F6F6-E26CD36259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98548" y="751859"/>
              <a:ext cx="1038073" cy="3764384"/>
              <a:chOff x="3286282" y="2223665"/>
              <a:chExt cx="1038073" cy="3764384"/>
            </a:xfrm>
          </p:grpSpPr>
          <p:grpSp>
            <p:nvGrpSpPr>
              <p:cNvPr id="2140" name="グループ化 2139">
                <a:extLst>
                  <a:ext uri="{FF2B5EF4-FFF2-40B4-BE49-F238E27FC236}">
                    <a16:creationId xmlns:a16="http://schemas.microsoft.com/office/drawing/2014/main" id="{BC953F98-381D-1D87-5478-A616DA469591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168" name="フリーフォーム 97">
                  <a:extLst>
                    <a:ext uri="{FF2B5EF4-FFF2-40B4-BE49-F238E27FC236}">
                      <a16:creationId xmlns:a16="http://schemas.microsoft.com/office/drawing/2014/main" id="{2532B937-B4F9-33A3-DEC5-9EAB3240ABB1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1">
                        <a:lumMod val="50000"/>
                      </a:schemeClr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10800000" scaled="1"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169" name="円弧 2168">
                  <a:extLst>
                    <a:ext uri="{FF2B5EF4-FFF2-40B4-BE49-F238E27FC236}">
                      <a16:creationId xmlns:a16="http://schemas.microsoft.com/office/drawing/2014/main" id="{B8EAF489-F857-CF3C-7853-539DA8B03A32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141" name="グループ化 4">
                <a:extLst>
                  <a:ext uri="{FF2B5EF4-FFF2-40B4-BE49-F238E27FC236}">
                    <a16:creationId xmlns:a16="http://schemas.microsoft.com/office/drawing/2014/main" id="{E8A23D32-1220-8E2D-EAC6-972CE886AD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164" name="グループ化 2163">
                  <a:extLst>
                    <a:ext uri="{FF2B5EF4-FFF2-40B4-BE49-F238E27FC236}">
                      <a16:creationId xmlns:a16="http://schemas.microsoft.com/office/drawing/2014/main" id="{A3E6F450-AD2C-E31D-5E3A-1EFE01CEF429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166" name="フリーフォーム 95">
                    <a:extLst>
                      <a:ext uri="{FF2B5EF4-FFF2-40B4-BE49-F238E27FC236}">
                        <a16:creationId xmlns:a16="http://schemas.microsoft.com/office/drawing/2014/main" id="{63778684-8C51-426F-F1A8-E9B3DD1862BC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825600"/>
                      </a:gs>
                      <a:gs pos="13000">
                        <a:srgbClr val="FFA800"/>
                      </a:gs>
                      <a:gs pos="28000">
                        <a:srgbClr val="825600"/>
                      </a:gs>
                      <a:gs pos="42999">
                        <a:srgbClr val="FFA800"/>
                      </a:gs>
                      <a:gs pos="58000">
                        <a:srgbClr val="825600"/>
                      </a:gs>
                      <a:gs pos="72000">
                        <a:srgbClr val="FFA800"/>
                      </a:gs>
                      <a:gs pos="87000">
                        <a:srgbClr val="825600"/>
                      </a:gs>
                      <a:gs pos="100000">
                        <a:srgbClr val="FFA800"/>
                      </a:gs>
                    </a:gsLst>
                    <a:lin ang="10800000" scaled="0"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167" name="円弧 2166">
                    <a:extLst>
                      <a:ext uri="{FF2B5EF4-FFF2-40B4-BE49-F238E27FC236}">
                        <a16:creationId xmlns:a16="http://schemas.microsoft.com/office/drawing/2014/main" id="{4FD268B8-F389-BF3D-2A16-8AC843A5F400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165" name="AutoShape 648">
                  <a:extLst>
                    <a:ext uri="{FF2B5EF4-FFF2-40B4-BE49-F238E27FC236}">
                      <a16:creationId xmlns:a16="http://schemas.microsoft.com/office/drawing/2014/main" id="{544975C0-FAAA-00D9-2F72-AE20F51D66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142" name="グループ化 844">
                <a:extLst>
                  <a:ext uri="{FF2B5EF4-FFF2-40B4-BE49-F238E27FC236}">
                    <a16:creationId xmlns:a16="http://schemas.microsoft.com/office/drawing/2014/main" id="{DDE1060A-4372-5FDA-C97D-04D0BB8941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143" name="Group 679">
                  <a:extLst>
                    <a:ext uri="{FF2B5EF4-FFF2-40B4-BE49-F238E27FC236}">
                      <a16:creationId xmlns:a16="http://schemas.microsoft.com/office/drawing/2014/main" id="{B79C6FAE-59B9-9C8A-AA93-93BD5D97F74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162" name="Rectangle 680">
                    <a:extLst>
                      <a:ext uri="{FF2B5EF4-FFF2-40B4-BE49-F238E27FC236}">
                        <a16:creationId xmlns:a16="http://schemas.microsoft.com/office/drawing/2014/main" id="{249FD8FC-3A76-2F1B-A017-8B41047979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163" name="Rectangle 681">
                    <a:extLst>
                      <a:ext uri="{FF2B5EF4-FFF2-40B4-BE49-F238E27FC236}">
                        <a16:creationId xmlns:a16="http://schemas.microsoft.com/office/drawing/2014/main" id="{209ECC25-8C5D-A15E-3D56-317CEBDFEC6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144" name="グループ化 846">
                  <a:extLst>
                    <a:ext uri="{FF2B5EF4-FFF2-40B4-BE49-F238E27FC236}">
                      <a16:creationId xmlns:a16="http://schemas.microsoft.com/office/drawing/2014/main" id="{151F5E2B-44DB-16A5-2229-E2447F913BF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145" name="Group 654">
                    <a:extLst>
                      <a:ext uri="{FF2B5EF4-FFF2-40B4-BE49-F238E27FC236}">
                        <a16:creationId xmlns:a16="http://schemas.microsoft.com/office/drawing/2014/main" id="{1F6B30F2-C7C6-586D-6D32-B15F41B6709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160" name="Freeform 655">
                      <a:extLst>
                        <a:ext uri="{FF2B5EF4-FFF2-40B4-BE49-F238E27FC236}">
                          <a16:creationId xmlns:a16="http://schemas.microsoft.com/office/drawing/2014/main" id="{53153D41-5F57-CFBF-2AB7-70BECB86250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1 h 2319"/>
                        <a:gd name="T2" fmla="*/ 0 w 2332"/>
                        <a:gd name="T3" fmla="*/ 1 h 2319"/>
                        <a:gd name="T4" fmla="*/ 0 w 2332"/>
                        <a:gd name="T5" fmla="*/ 1 h 2319"/>
                        <a:gd name="T6" fmla="*/ 0 w 2332"/>
                        <a:gd name="T7" fmla="*/ 1 h 2319"/>
                        <a:gd name="T8" fmla="*/ 0 w 2332"/>
                        <a:gd name="T9" fmla="*/ 1 h 2319"/>
                        <a:gd name="T10" fmla="*/ 0 w 2332"/>
                        <a:gd name="T11" fmla="*/ 1 h 2319"/>
                        <a:gd name="T12" fmla="*/ 0 w 2332"/>
                        <a:gd name="T13" fmla="*/ 1 h 2319"/>
                        <a:gd name="T14" fmla="*/ 0 w 2332"/>
                        <a:gd name="T15" fmla="*/ 1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1 h 2319"/>
                        <a:gd name="T72" fmla="*/ 0 w 2332"/>
                        <a:gd name="T73" fmla="*/ 1 h 2319"/>
                        <a:gd name="T74" fmla="*/ 0 w 2332"/>
                        <a:gd name="T75" fmla="*/ 1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161" name="Freeform 656">
                      <a:extLst>
                        <a:ext uri="{FF2B5EF4-FFF2-40B4-BE49-F238E27FC236}">
                          <a16:creationId xmlns:a16="http://schemas.microsoft.com/office/drawing/2014/main" id="{ADD56846-B75E-A96D-8989-937A538AAA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solidFill>
                      <a:srgbClr val="FFCC00">
                        <a:alpha val="58038"/>
                      </a:srgbClr>
                    </a:solidFill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46" name="Group 668">
                    <a:extLst>
                      <a:ext uri="{FF2B5EF4-FFF2-40B4-BE49-F238E27FC236}">
                        <a16:creationId xmlns:a16="http://schemas.microsoft.com/office/drawing/2014/main" id="{99C6CB13-4F24-3309-BBBB-CA10AB34ACA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154" name="Group 669">
                      <a:extLst>
                        <a:ext uri="{FF2B5EF4-FFF2-40B4-BE49-F238E27FC236}">
                          <a16:creationId xmlns:a16="http://schemas.microsoft.com/office/drawing/2014/main" id="{EEFB6E1C-DFFA-E330-E10D-6669212E44A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156" name="Group 671">
                        <a:extLst>
                          <a:ext uri="{FF2B5EF4-FFF2-40B4-BE49-F238E27FC236}">
                            <a16:creationId xmlns:a16="http://schemas.microsoft.com/office/drawing/2014/main" id="{BB0EB31D-24C5-3D4C-F6EE-6A156D932B7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158" name="Freeform 672">
                          <a:extLst>
                            <a:ext uri="{FF2B5EF4-FFF2-40B4-BE49-F238E27FC236}">
                              <a16:creationId xmlns:a16="http://schemas.microsoft.com/office/drawing/2014/main" id="{9F728976-5385-67CA-4CEB-95592577216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59" name="Freeform 673">
                          <a:extLst>
                            <a:ext uri="{FF2B5EF4-FFF2-40B4-BE49-F238E27FC236}">
                              <a16:creationId xmlns:a16="http://schemas.microsoft.com/office/drawing/2014/main" id="{2114B2C2-59DD-69C5-7C0B-E090A178B983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57" name="Rectangle 677">
                        <a:extLst>
                          <a:ext uri="{FF2B5EF4-FFF2-40B4-BE49-F238E27FC236}">
                            <a16:creationId xmlns:a16="http://schemas.microsoft.com/office/drawing/2014/main" id="{41285838-3D81-7114-2122-BD6C5431C0C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55" name="Freeform 678">
                      <a:extLst>
                        <a:ext uri="{FF2B5EF4-FFF2-40B4-BE49-F238E27FC236}">
                          <a16:creationId xmlns:a16="http://schemas.microsoft.com/office/drawing/2014/main" id="{20F93743-AA29-4A01-E910-C9FF189709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79 h 34"/>
                        <a:gd name="T2" fmla="*/ 21 w 108"/>
                        <a:gd name="T3" fmla="*/ 131 h 34"/>
                        <a:gd name="T4" fmla="*/ 77 w 108"/>
                        <a:gd name="T5" fmla="*/ 107 h 34"/>
                        <a:gd name="T6" fmla="*/ 103 w 108"/>
                        <a:gd name="T7" fmla="*/ 52 h 34"/>
                        <a:gd name="T8" fmla="*/ 97 w 108"/>
                        <a:gd name="T9" fmla="*/ 1 h 34"/>
                        <a:gd name="T10" fmla="*/ 39 w 108"/>
                        <a:gd name="T11" fmla="*/ 69 h 34"/>
                        <a:gd name="T12" fmla="*/ 3 w 108"/>
                        <a:gd name="T13" fmla="*/ 79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47" name="Group 657">
                    <a:extLst>
                      <a:ext uri="{FF2B5EF4-FFF2-40B4-BE49-F238E27FC236}">
                        <a16:creationId xmlns:a16="http://schemas.microsoft.com/office/drawing/2014/main" id="{49E0200B-6571-5D60-5389-54C1C573DEF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148" name="Group 658">
                      <a:extLst>
                        <a:ext uri="{FF2B5EF4-FFF2-40B4-BE49-F238E27FC236}">
                          <a16:creationId xmlns:a16="http://schemas.microsoft.com/office/drawing/2014/main" id="{D2162424-2173-27A7-FD68-81AB7116EF5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150" name="Group 660">
                        <a:extLst>
                          <a:ext uri="{FF2B5EF4-FFF2-40B4-BE49-F238E27FC236}">
                            <a16:creationId xmlns:a16="http://schemas.microsoft.com/office/drawing/2014/main" id="{6208C7E4-25DC-FA73-3A65-0C342A0FC4D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152" name="Freeform 661">
                          <a:extLst>
                            <a:ext uri="{FF2B5EF4-FFF2-40B4-BE49-F238E27FC236}">
                              <a16:creationId xmlns:a16="http://schemas.microsoft.com/office/drawing/2014/main" id="{78D962BE-41A0-1119-320A-357EDD4D6DF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FF99"/>
                        </a:solidFill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53" name="Freeform 662">
                          <a:extLst>
                            <a:ext uri="{FF2B5EF4-FFF2-40B4-BE49-F238E27FC236}">
                              <a16:creationId xmlns:a16="http://schemas.microsoft.com/office/drawing/2014/main" id="{4D234770-D7BF-F0A0-F27A-26ECD194F53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51" name="Rectangle 666">
                        <a:extLst>
                          <a:ext uri="{FF2B5EF4-FFF2-40B4-BE49-F238E27FC236}">
                            <a16:creationId xmlns:a16="http://schemas.microsoft.com/office/drawing/2014/main" id="{FF247B63-FEA9-D45B-99B3-28C4F8F3B6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FF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49" name="Freeform 667">
                      <a:extLst>
                        <a:ext uri="{FF2B5EF4-FFF2-40B4-BE49-F238E27FC236}">
                          <a16:creationId xmlns:a16="http://schemas.microsoft.com/office/drawing/2014/main" id="{956D7D33-66FA-7B1B-E514-436522381D5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2 h 100"/>
                        <a:gd name="T2" fmla="*/ 13 w 202"/>
                        <a:gd name="T3" fmla="*/ 1 h 100"/>
                        <a:gd name="T4" fmla="*/ 45 w 202"/>
                        <a:gd name="T5" fmla="*/ 29 h 100"/>
                        <a:gd name="T6" fmla="*/ 43 w 202"/>
                        <a:gd name="T7" fmla="*/ 63 h 100"/>
                        <a:gd name="T8" fmla="*/ 21 w 202"/>
                        <a:gd name="T9" fmla="*/ 48 h 100"/>
                        <a:gd name="T10" fmla="*/ 10 w 202"/>
                        <a:gd name="T11" fmla="*/ 39 h 100"/>
                        <a:gd name="T12" fmla="*/ 2 w 202"/>
                        <a:gd name="T13" fmla="*/ 22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  <p:grpSp>
          <p:nvGrpSpPr>
            <p:cNvPr id="2109" name="グループ化 811">
              <a:extLst>
                <a:ext uri="{FF2B5EF4-FFF2-40B4-BE49-F238E27FC236}">
                  <a16:creationId xmlns:a16="http://schemas.microsoft.com/office/drawing/2014/main" id="{E09F633D-170F-6485-97C0-78AC0DBAEB0C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4223806" y="4369782"/>
              <a:ext cx="1038073" cy="3764384"/>
              <a:chOff x="3286282" y="2223665"/>
              <a:chExt cx="1038073" cy="3764384"/>
            </a:xfrm>
          </p:grpSpPr>
          <p:grpSp>
            <p:nvGrpSpPr>
              <p:cNvPr id="2110" name="グループ化 2109">
                <a:extLst>
                  <a:ext uri="{FF2B5EF4-FFF2-40B4-BE49-F238E27FC236}">
                    <a16:creationId xmlns:a16="http://schemas.microsoft.com/office/drawing/2014/main" id="{C4A7926B-75C2-DC56-66D2-CF8C8F510B03}"/>
                  </a:ext>
                </a:extLst>
              </p:cNvPr>
              <p:cNvGrpSpPr/>
              <p:nvPr/>
            </p:nvGrpSpPr>
            <p:grpSpPr>
              <a:xfrm rot="1095205">
                <a:off x="3388887" y="3420005"/>
                <a:ext cx="161619" cy="2562225"/>
                <a:chOff x="2058576" y="3278287"/>
                <a:chExt cx="161619" cy="2562225"/>
              </a:xfrm>
              <a:gradFill flip="none" rotWithShape="1">
                <a:gsLst>
                  <a:gs pos="0">
                    <a:srgbClr val="0070C0"/>
                  </a:gs>
                  <a:gs pos="52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</p:grpSpPr>
            <p:sp>
              <p:nvSpPr>
                <p:cNvPr id="2138" name="フリーフォーム 67">
                  <a:extLst>
                    <a:ext uri="{FF2B5EF4-FFF2-40B4-BE49-F238E27FC236}">
                      <a16:creationId xmlns:a16="http://schemas.microsoft.com/office/drawing/2014/main" id="{09125AB8-BA85-9903-2B03-B88A3D08944B}"/>
                    </a:ext>
                  </a:extLst>
                </p:cNvPr>
                <p:cNvSpPr/>
                <p:nvPr/>
              </p:nvSpPr>
              <p:spPr>
                <a:xfrm>
                  <a:off x="2071653" y="3278287"/>
                  <a:ext cx="128588" cy="2562225"/>
                </a:xfrm>
                <a:custGeom>
                  <a:avLst/>
                  <a:gdLst>
                    <a:gd name="connsiteX0" fmla="*/ 0 w 128588"/>
                    <a:gd name="connsiteY0" fmla="*/ 4763 h 2562225"/>
                    <a:gd name="connsiteX1" fmla="*/ 123825 w 128588"/>
                    <a:gd name="connsiteY1" fmla="*/ 0 h 2562225"/>
                    <a:gd name="connsiteX2" fmla="*/ 128588 w 128588"/>
                    <a:gd name="connsiteY2" fmla="*/ 2176463 h 2562225"/>
                    <a:gd name="connsiteX3" fmla="*/ 66675 w 128588"/>
                    <a:gd name="connsiteY3" fmla="*/ 2562225 h 2562225"/>
                    <a:gd name="connsiteX4" fmla="*/ 4763 w 128588"/>
                    <a:gd name="connsiteY4" fmla="*/ 2176463 h 2562225"/>
                    <a:gd name="connsiteX5" fmla="*/ 0 w 128588"/>
                    <a:gd name="connsiteY5" fmla="*/ 4763 h 2562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588" h="2562225">
                      <a:moveTo>
                        <a:pt x="0" y="4763"/>
                      </a:moveTo>
                      <a:lnTo>
                        <a:pt x="123825" y="0"/>
                      </a:lnTo>
                      <a:cubicBezTo>
                        <a:pt x="125413" y="725488"/>
                        <a:pt x="127000" y="1450975"/>
                        <a:pt x="128588" y="2176463"/>
                      </a:cubicBezTo>
                      <a:lnTo>
                        <a:pt x="66675" y="2562225"/>
                      </a:lnTo>
                      <a:lnTo>
                        <a:pt x="4763" y="2176463"/>
                      </a:lnTo>
                      <a:cubicBezTo>
                        <a:pt x="3175" y="1452563"/>
                        <a:pt x="1588" y="728663"/>
                        <a:pt x="0" y="4763"/>
                      </a:cubicBezTo>
                      <a:close/>
                    </a:path>
                  </a:pathLst>
                </a:cu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  <p:sp>
              <p:nvSpPr>
                <p:cNvPr id="2139" name="円弧 2138">
                  <a:extLst>
                    <a:ext uri="{FF2B5EF4-FFF2-40B4-BE49-F238E27FC236}">
                      <a16:creationId xmlns:a16="http://schemas.microsoft.com/office/drawing/2014/main" id="{AA2E136D-0BC0-1ECC-7138-3FD748A331B2}"/>
                    </a:ext>
                  </a:extLst>
                </p:cNvPr>
                <p:cNvSpPr/>
                <p:nvPr/>
              </p:nvSpPr>
              <p:spPr>
                <a:xfrm rot="10800000">
                  <a:off x="2058576" y="5389993"/>
                  <a:ext cx="161619" cy="87136"/>
                </a:xfrm>
                <a:prstGeom prst="arc">
                  <a:avLst>
                    <a:gd name="adj1" fmla="val 12352385"/>
                    <a:gd name="adj2" fmla="val 20142453"/>
                  </a:avLst>
                </a:prstGeom>
                <a:noFill/>
                <a:ln w="127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/>
                </a:p>
              </p:txBody>
            </p:sp>
          </p:grpSp>
          <p:grpSp>
            <p:nvGrpSpPr>
              <p:cNvPr id="2111" name="グループ化 4">
                <a:extLst>
                  <a:ext uri="{FF2B5EF4-FFF2-40B4-BE49-F238E27FC236}">
                    <a16:creationId xmlns:a16="http://schemas.microsoft.com/office/drawing/2014/main" id="{E4783CC1-CEE7-78DA-90EE-30234365F5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076563">
                <a:off x="4162430" y="3425824"/>
                <a:ext cx="161925" cy="2562225"/>
                <a:chOff x="5327162" y="2141992"/>
                <a:chExt cx="161619" cy="2562225"/>
              </a:xfrm>
            </p:grpSpPr>
            <p:grpSp>
              <p:nvGrpSpPr>
                <p:cNvPr id="2134" name="グループ化 2133">
                  <a:extLst>
                    <a:ext uri="{FF2B5EF4-FFF2-40B4-BE49-F238E27FC236}">
                      <a16:creationId xmlns:a16="http://schemas.microsoft.com/office/drawing/2014/main" id="{DB14CF6D-CA76-7178-61D0-A2FDE172B1FE}"/>
                    </a:ext>
                  </a:extLst>
                </p:cNvPr>
                <p:cNvGrpSpPr/>
                <p:nvPr/>
              </p:nvGrpSpPr>
              <p:grpSpPr>
                <a:xfrm>
                  <a:off x="5327162" y="2141992"/>
                  <a:ext cx="161619" cy="2562225"/>
                  <a:chOff x="2058576" y="3278287"/>
                  <a:chExt cx="161619" cy="2562225"/>
                </a:xfrm>
                <a:gradFill flip="none" rotWithShape="1">
                  <a:gsLst>
                    <a:gs pos="0">
                      <a:srgbClr val="0070C0"/>
                    </a:gs>
                    <a:gs pos="52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</p:grpSpPr>
              <p:sp>
                <p:nvSpPr>
                  <p:cNvPr id="2136" name="フリーフォーム 65">
                    <a:extLst>
                      <a:ext uri="{FF2B5EF4-FFF2-40B4-BE49-F238E27FC236}">
                        <a16:creationId xmlns:a16="http://schemas.microsoft.com/office/drawing/2014/main" id="{99DCF61B-37E9-2A3D-8F56-6E747DFEF0DE}"/>
                      </a:ext>
                    </a:extLst>
                  </p:cNvPr>
                  <p:cNvSpPr/>
                  <p:nvPr/>
                </p:nvSpPr>
                <p:spPr>
                  <a:xfrm>
                    <a:off x="2071653" y="3278287"/>
                    <a:ext cx="128588" cy="2562225"/>
                  </a:xfrm>
                  <a:custGeom>
                    <a:avLst/>
                    <a:gdLst>
                      <a:gd name="connsiteX0" fmla="*/ 0 w 128588"/>
                      <a:gd name="connsiteY0" fmla="*/ 4763 h 2562225"/>
                      <a:gd name="connsiteX1" fmla="*/ 123825 w 128588"/>
                      <a:gd name="connsiteY1" fmla="*/ 0 h 2562225"/>
                      <a:gd name="connsiteX2" fmla="*/ 128588 w 128588"/>
                      <a:gd name="connsiteY2" fmla="*/ 2176463 h 2562225"/>
                      <a:gd name="connsiteX3" fmla="*/ 66675 w 128588"/>
                      <a:gd name="connsiteY3" fmla="*/ 2562225 h 2562225"/>
                      <a:gd name="connsiteX4" fmla="*/ 4763 w 128588"/>
                      <a:gd name="connsiteY4" fmla="*/ 2176463 h 2562225"/>
                      <a:gd name="connsiteX5" fmla="*/ 0 w 128588"/>
                      <a:gd name="connsiteY5" fmla="*/ 4763 h 256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8588" h="2562225">
                        <a:moveTo>
                          <a:pt x="0" y="4763"/>
                        </a:moveTo>
                        <a:lnTo>
                          <a:pt x="123825" y="0"/>
                        </a:lnTo>
                        <a:cubicBezTo>
                          <a:pt x="125413" y="725488"/>
                          <a:pt x="127000" y="1450975"/>
                          <a:pt x="128588" y="2176463"/>
                        </a:cubicBezTo>
                        <a:lnTo>
                          <a:pt x="66675" y="2562225"/>
                        </a:lnTo>
                        <a:lnTo>
                          <a:pt x="4763" y="2176463"/>
                        </a:lnTo>
                        <a:cubicBezTo>
                          <a:pt x="3175" y="1452563"/>
                          <a:pt x="1588" y="728663"/>
                          <a:pt x="0" y="4763"/>
                        </a:cubicBezTo>
                        <a:close/>
                      </a:path>
                    </a:pathLst>
                  </a:custGeom>
                  <a:noFill/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  <p:sp>
                <p:nvSpPr>
                  <p:cNvPr id="2137" name="円弧 2136">
                    <a:extLst>
                      <a:ext uri="{FF2B5EF4-FFF2-40B4-BE49-F238E27FC236}">
                        <a16:creationId xmlns:a16="http://schemas.microsoft.com/office/drawing/2014/main" id="{873350B1-CB4F-19C3-B02C-305AE5437280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058576" y="5389993"/>
                    <a:ext cx="161619" cy="87136"/>
                  </a:xfrm>
                  <a:prstGeom prst="arc">
                    <a:avLst>
                      <a:gd name="adj1" fmla="val 12352385"/>
                      <a:gd name="adj2" fmla="val 20142453"/>
                    </a:avLst>
                  </a:prstGeom>
                  <a:noFill/>
                  <a:ln w="12700">
                    <a:noFil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ja-JP" altLang="en-US"/>
                  </a:p>
                </p:txBody>
              </p:sp>
            </p:grpSp>
            <p:sp>
              <p:nvSpPr>
                <p:cNvPr id="2135" name="AutoShape 648">
                  <a:extLst>
                    <a:ext uri="{FF2B5EF4-FFF2-40B4-BE49-F238E27FC236}">
                      <a16:creationId xmlns:a16="http://schemas.microsoft.com/office/drawing/2014/main" id="{98B655EC-3407-5F7B-BBE2-9202A64569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373802" y="4501350"/>
                  <a:ext cx="61461" cy="170579"/>
                </a:xfrm>
                <a:prstGeom prst="triangle">
                  <a:avLst>
                    <a:gd name="adj" fmla="val 50000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en-US" sz="1800"/>
                </a:p>
              </p:txBody>
            </p:sp>
          </p:grpSp>
          <p:grpSp>
            <p:nvGrpSpPr>
              <p:cNvPr id="2112" name="グループ化 814">
                <a:extLst>
                  <a:ext uri="{FF2B5EF4-FFF2-40B4-BE49-F238E27FC236}">
                    <a16:creationId xmlns:a16="http://schemas.microsoft.com/office/drawing/2014/main" id="{7D6AA038-A6B1-0203-704C-AA3B95C196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86282" y="2223665"/>
                <a:ext cx="823705" cy="1529721"/>
                <a:chOff x="4935025" y="2252554"/>
                <a:chExt cx="823705" cy="1529721"/>
              </a:xfrm>
            </p:grpSpPr>
            <p:grpSp>
              <p:nvGrpSpPr>
                <p:cNvPr id="2113" name="Group 679">
                  <a:extLst>
                    <a:ext uri="{FF2B5EF4-FFF2-40B4-BE49-F238E27FC236}">
                      <a16:creationId xmlns:a16="http://schemas.microsoft.com/office/drawing/2014/main" id="{D121A0F5-0427-D598-8DA5-F7DCE01CE4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flipH="1">
                  <a:off x="5386731" y="3121875"/>
                  <a:ext cx="215900" cy="660400"/>
                  <a:chOff x="2425" y="333"/>
                  <a:chExt cx="176" cy="463"/>
                </a:xfrm>
              </p:grpSpPr>
              <p:sp>
                <p:nvSpPr>
                  <p:cNvPr id="2132" name="Rectangle 680">
                    <a:extLst>
                      <a:ext uri="{FF2B5EF4-FFF2-40B4-BE49-F238E27FC236}">
                        <a16:creationId xmlns:a16="http://schemas.microsoft.com/office/drawing/2014/main" id="{7BE639EE-ADD7-C79C-EDA2-5C05504BA7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361" y="557"/>
                    <a:ext cx="303" cy="17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  <p:sp>
                <p:nvSpPr>
                  <p:cNvPr id="2133" name="Rectangle 681">
                    <a:extLst>
                      <a:ext uri="{FF2B5EF4-FFF2-40B4-BE49-F238E27FC236}">
                        <a16:creationId xmlns:a16="http://schemas.microsoft.com/office/drawing/2014/main" id="{C6A9C4E6-9669-5444-B913-CFFB6494082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333"/>
                    <a:ext cx="76" cy="1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ja-JP" altLang="en-US" sz="1800"/>
                  </a:p>
                </p:txBody>
              </p:sp>
            </p:grpSp>
            <p:grpSp>
              <p:nvGrpSpPr>
                <p:cNvPr id="2114" name="グループ化 816">
                  <a:extLst>
                    <a:ext uri="{FF2B5EF4-FFF2-40B4-BE49-F238E27FC236}">
                      <a16:creationId xmlns:a16="http://schemas.microsoft.com/office/drawing/2014/main" id="{DA212108-92FB-09A1-D7EF-5B9D5DBB483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935025" y="2252554"/>
                  <a:ext cx="823705" cy="1109575"/>
                  <a:chOff x="4935025" y="2252554"/>
                  <a:chExt cx="823705" cy="1109575"/>
                </a:xfrm>
              </p:grpSpPr>
              <p:grpSp>
                <p:nvGrpSpPr>
                  <p:cNvPr id="2115" name="Group 654">
                    <a:extLst>
                      <a:ext uri="{FF2B5EF4-FFF2-40B4-BE49-F238E27FC236}">
                        <a16:creationId xmlns:a16="http://schemas.microsoft.com/office/drawing/2014/main" id="{132621D0-C3CD-D687-C5AE-6451CB8FEC8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4619543" flipH="1">
                    <a:off x="4934124" y="2253455"/>
                    <a:ext cx="792378" cy="790575"/>
                    <a:chOff x="1968" y="1026"/>
                    <a:chExt cx="935" cy="1088"/>
                  </a:xfrm>
                </p:grpSpPr>
                <p:sp>
                  <p:nvSpPr>
                    <p:cNvPr id="2130" name="Freeform 655">
                      <a:extLst>
                        <a:ext uri="{FF2B5EF4-FFF2-40B4-BE49-F238E27FC236}">
                          <a16:creationId xmlns:a16="http://schemas.microsoft.com/office/drawing/2014/main" id="{40C177F2-98D6-BC78-9AA4-A030DB17A3B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140606">
                      <a:off x="1973" y="1026"/>
                      <a:ext cx="930" cy="1088"/>
                    </a:xfrm>
                    <a:custGeom>
                      <a:avLst/>
                      <a:gdLst>
                        <a:gd name="T0" fmla="*/ 0 w 2332"/>
                        <a:gd name="T1" fmla="*/ 1 h 2319"/>
                        <a:gd name="T2" fmla="*/ 0 w 2332"/>
                        <a:gd name="T3" fmla="*/ 1 h 2319"/>
                        <a:gd name="T4" fmla="*/ 0 w 2332"/>
                        <a:gd name="T5" fmla="*/ 1 h 2319"/>
                        <a:gd name="T6" fmla="*/ 0 w 2332"/>
                        <a:gd name="T7" fmla="*/ 1 h 2319"/>
                        <a:gd name="T8" fmla="*/ 0 w 2332"/>
                        <a:gd name="T9" fmla="*/ 1 h 2319"/>
                        <a:gd name="T10" fmla="*/ 0 w 2332"/>
                        <a:gd name="T11" fmla="*/ 1 h 2319"/>
                        <a:gd name="T12" fmla="*/ 0 w 2332"/>
                        <a:gd name="T13" fmla="*/ 1 h 2319"/>
                        <a:gd name="T14" fmla="*/ 0 w 2332"/>
                        <a:gd name="T15" fmla="*/ 1 h 2319"/>
                        <a:gd name="T16" fmla="*/ 0 w 2332"/>
                        <a:gd name="T17" fmla="*/ 0 h 2319"/>
                        <a:gd name="T18" fmla="*/ 0 w 2332"/>
                        <a:gd name="T19" fmla="*/ 0 h 2319"/>
                        <a:gd name="T20" fmla="*/ 0 w 2332"/>
                        <a:gd name="T21" fmla="*/ 0 h 2319"/>
                        <a:gd name="T22" fmla="*/ 0 w 2332"/>
                        <a:gd name="T23" fmla="*/ 0 h 2319"/>
                        <a:gd name="T24" fmla="*/ 0 w 2332"/>
                        <a:gd name="T25" fmla="*/ 0 h 2319"/>
                        <a:gd name="T26" fmla="*/ 0 w 2332"/>
                        <a:gd name="T27" fmla="*/ 0 h 2319"/>
                        <a:gd name="T28" fmla="*/ 0 w 2332"/>
                        <a:gd name="T29" fmla="*/ 0 h 2319"/>
                        <a:gd name="T30" fmla="*/ 0 w 2332"/>
                        <a:gd name="T31" fmla="*/ 0 h 2319"/>
                        <a:gd name="T32" fmla="*/ 0 w 2332"/>
                        <a:gd name="T33" fmla="*/ 0 h 2319"/>
                        <a:gd name="T34" fmla="*/ 0 w 2332"/>
                        <a:gd name="T35" fmla="*/ 0 h 2319"/>
                        <a:gd name="T36" fmla="*/ 0 w 2332"/>
                        <a:gd name="T37" fmla="*/ 0 h 2319"/>
                        <a:gd name="T38" fmla="*/ 0 w 2332"/>
                        <a:gd name="T39" fmla="*/ 0 h 2319"/>
                        <a:gd name="T40" fmla="*/ 0 w 2332"/>
                        <a:gd name="T41" fmla="*/ 0 h 2319"/>
                        <a:gd name="T42" fmla="*/ 0 w 2332"/>
                        <a:gd name="T43" fmla="*/ 0 h 2319"/>
                        <a:gd name="T44" fmla="*/ 0 w 2332"/>
                        <a:gd name="T45" fmla="*/ 0 h 2319"/>
                        <a:gd name="T46" fmla="*/ 0 w 2332"/>
                        <a:gd name="T47" fmla="*/ 0 h 2319"/>
                        <a:gd name="T48" fmla="*/ 0 w 2332"/>
                        <a:gd name="T49" fmla="*/ 0 h 2319"/>
                        <a:gd name="T50" fmla="*/ 0 w 2332"/>
                        <a:gd name="T51" fmla="*/ 0 h 2319"/>
                        <a:gd name="T52" fmla="*/ 0 w 2332"/>
                        <a:gd name="T53" fmla="*/ 0 h 2319"/>
                        <a:gd name="T54" fmla="*/ 0 w 2332"/>
                        <a:gd name="T55" fmla="*/ 0 h 2319"/>
                        <a:gd name="T56" fmla="*/ 0 w 2332"/>
                        <a:gd name="T57" fmla="*/ 0 h 2319"/>
                        <a:gd name="T58" fmla="*/ 0 w 2332"/>
                        <a:gd name="T59" fmla="*/ 0 h 2319"/>
                        <a:gd name="T60" fmla="*/ 0 w 2332"/>
                        <a:gd name="T61" fmla="*/ 0 h 2319"/>
                        <a:gd name="T62" fmla="*/ 0 w 2332"/>
                        <a:gd name="T63" fmla="*/ 0 h 2319"/>
                        <a:gd name="T64" fmla="*/ 0 w 2332"/>
                        <a:gd name="T65" fmla="*/ 0 h 2319"/>
                        <a:gd name="T66" fmla="*/ 0 w 2332"/>
                        <a:gd name="T67" fmla="*/ 0 h 2319"/>
                        <a:gd name="T68" fmla="*/ 0 w 2332"/>
                        <a:gd name="T69" fmla="*/ 0 h 2319"/>
                        <a:gd name="T70" fmla="*/ 0 w 2332"/>
                        <a:gd name="T71" fmla="*/ 1 h 2319"/>
                        <a:gd name="T72" fmla="*/ 0 w 2332"/>
                        <a:gd name="T73" fmla="*/ 1 h 2319"/>
                        <a:gd name="T74" fmla="*/ 0 w 2332"/>
                        <a:gd name="T75" fmla="*/ 1 h 2319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2332" h="2319">
                          <a:moveTo>
                            <a:pt x="522" y="1846"/>
                          </a:moveTo>
                          <a:cubicBezTo>
                            <a:pt x="559" y="1871"/>
                            <a:pt x="678" y="1904"/>
                            <a:pt x="764" y="1931"/>
                          </a:cubicBezTo>
                          <a:cubicBezTo>
                            <a:pt x="850" y="1958"/>
                            <a:pt x="961" y="1986"/>
                            <a:pt x="1040" y="2009"/>
                          </a:cubicBezTo>
                          <a:cubicBezTo>
                            <a:pt x="1119" y="2032"/>
                            <a:pt x="1169" y="2029"/>
                            <a:pt x="1238" y="2069"/>
                          </a:cubicBezTo>
                          <a:cubicBezTo>
                            <a:pt x="1307" y="2109"/>
                            <a:pt x="1408" y="2216"/>
                            <a:pt x="1454" y="2249"/>
                          </a:cubicBezTo>
                          <a:cubicBezTo>
                            <a:pt x="1500" y="2282"/>
                            <a:pt x="1460" y="2267"/>
                            <a:pt x="1514" y="2267"/>
                          </a:cubicBezTo>
                          <a:cubicBezTo>
                            <a:pt x="1568" y="2267"/>
                            <a:pt x="1656" y="2319"/>
                            <a:pt x="1778" y="2249"/>
                          </a:cubicBezTo>
                          <a:cubicBezTo>
                            <a:pt x="1900" y="2179"/>
                            <a:pt x="2158" y="1977"/>
                            <a:pt x="2245" y="1846"/>
                          </a:cubicBezTo>
                          <a:cubicBezTo>
                            <a:pt x="2332" y="1715"/>
                            <a:pt x="2291" y="1569"/>
                            <a:pt x="2300" y="1463"/>
                          </a:cubicBezTo>
                          <a:cubicBezTo>
                            <a:pt x="2309" y="1357"/>
                            <a:pt x="2330" y="1350"/>
                            <a:pt x="2300" y="1211"/>
                          </a:cubicBezTo>
                          <a:cubicBezTo>
                            <a:pt x="2270" y="1072"/>
                            <a:pt x="2193" y="785"/>
                            <a:pt x="2120" y="629"/>
                          </a:cubicBezTo>
                          <a:cubicBezTo>
                            <a:pt x="2047" y="473"/>
                            <a:pt x="1946" y="331"/>
                            <a:pt x="1862" y="275"/>
                          </a:cubicBezTo>
                          <a:cubicBezTo>
                            <a:pt x="1778" y="219"/>
                            <a:pt x="1679" y="315"/>
                            <a:pt x="1616" y="293"/>
                          </a:cubicBezTo>
                          <a:cubicBezTo>
                            <a:pt x="1553" y="271"/>
                            <a:pt x="1523" y="173"/>
                            <a:pt x="1484" y="143"/>
                          </a:cubicBezTo>
                          <a:cubicBezTo>
                            <a:pt x="1445" y="113"/>
                            <a:pt x="1422" y="118"/>
                            <a:pt x="1382" y="113"/>
                          </a:cubicBezTo>
                          <a:cubicBezTo>
                            <a:pt x="1342" y="108"/>
                            <a:pt x="1282" y="121"/>
                            <a:pt x="1244" y="113"/>
                          </a:cubicBezTo>
                          <a:cubicBezTo>
                            <a:pt x="1206" y="105"/>
                            <a:pt x="1184" y="83"/>
                            <a:pt x="1154" y="65"/>
                          </a:cubicBezTo>
                          <a:cubicBezTo>
                            <a:pt x="1124" y="47"/>
                            <a:pt x="1108" y="10"/>
                            <a:pt x="1064" y="5"/>
                          </a:cubicBezTo>
                          <a:cubicBezTo>
                            <a:pt x="1020" y="0"/>
                            <a:pt x="939" y="29"/>
                            <a:pt x="890" y="35"/>
                          </a:cubicBezTo>
                          <a:cubicBezTo>
                            <a:pt x="841" y="41"/>
                            <a:pt x="810" y="39"/>
                            <a:pt x="770" y="41"/>
                          </a:cubicBezTo>
                          <a:cubicBezTo>
                            <a:pt x="730" y="43"/>
                            <a:pt x="687" y="40"/>
                            <a:pt x="650" y="47"/>
                          </a:cubicBezTo>
                          <a:cubicBezTo>
                            <a:pt x="613" y="54"/>
                            <a:pt x="608" y="59"/>
                            <a:pt x="548" y="83"/>
                          </a:cubicBezTo>
                          <a:cubicBezTo>
                            <a:pt x="488" y="107"/>
                            <a:pt x="360" y="158"/>
                            <a:pt x="290" y="191"/>
                          </a:cubicBezTo>
                          <a:cubicBezTo>
                            <a:pt x="220" y="224"/>
                            <a:pt x="168" y="251"/>
                            <a:pt x="128" y="281"/>
                          </a:cubicBezTo>
                          <a:cubicBezTo>
                            <a:pt x="88" y="311"/>
                            <a:pt x="71" y="335"/>
                            <a:pt x="50" y="371"/>
                          </a:cubicBezTo>
                          <a:cubicBezTo>
                            <a:pt x="29" y="407"/>
                            <a:pt x="4" y="433"/>
                            <a:pt x="2" y="497"/>
                          </a:cubicBezTo>
                          <a:cubicBezTo>
                            <a:pt x="0" y="561"/>
                            <a:pt x="20" y="685"/>
                            <a:pt x="38" y="755"/>
                          </a:cubicBezTo>
                          <a:cubicBezTo>
                            <a:pt x="56" y="825"/>
                            <a:pt x="67" y="863"/>
                            <a:pt x="110" y="917"/>
                          </a:cubicBezTo>
                          <a:cubicBezTo>
                            <a:pt x="153" y="971"/>
                            <a:pt x="244" y="1047"/>
                            <a:pt x="296" y="1079"/>
                          </a:cubicBezTo>
                          <a:cubicBezTo>
                            <a:pt x="348" y="1111"/>
                            <a:pt x="390" y="1115"/>
                            <a:pt x="422" y="1109"/>
                          </a:cubicBezTo>
                          <a:cubicBezTo>
                            <a:pt x="454" y="1103"/>
                            <a:pt x="472" y="1059"/>
                            <a:pt x="488" y="1043"/>
                          </a:cubicBezTo>
                          <a:cubicBezTo>
                            <a:pt x="504" y="1027"/>
                            <a:pt x="508" y="1010"/>
                            <a:pt x="518" y="1013"/>
                          </a:cubicBezTo>
                          <a:cubicBezTo>
                            <a:pt x="528" y="1016"/>
                            <a:pt x="543" y="1031"/>
                            <a:pt x="548" y="1061"/>
                          </a:cubicBezTo>
                          <a:cubicBezTo>
                            <a:pt x="553" y="1091"/>
                            <a:pt x="548" y="1146"/>
                            <a:pt x="548" y="1193"/>
                          </a:cubicBezTo>
                          <a:cubicBezTo>
                            <a:pt x="548" y="1240"/>
                            <a:pt x="551" y="1288"/>
                            <a:pt x="548" y="1343"/>
                          </a:cubicBezTo>
                          <a:cubicBezTo>
                            <a:pt x="545" y="1398"/>
                            <a:pt x="531" y="1450"/>
                            <a:pt x="530" y="1523"/>
                          </a:cubicBezTo>
                          <a:cubicBezTo>
                            <a:pt x="529" y="1596"/>
                            <a:pt x="546" y="1728"/>
                            <a:pt x="542" y="1781"/>
                          </a:cubicBezTo>
                          <a:cubicBezTo>
                            <a:pt x="538" y="1834"/>
                            <a:pt x="485" y="1821"/>
                            <a:pt x="522" y="1846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131" name="Freeform 656">
                      <a:extLst>
                        <a:ext uri="{FF2B5EF4-FFF2-40B4-BE49-F238E27FC236}">
                          <a16:creationId xmlns:a16="http://schemas.microsoft.com/office/drawing/2014/main" id="{285A4A2B-C46E-BBA5-1C41-AA22F2E8F31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872489">
                      <a:off x="1968" y="1178"/>
                      <a:ext cx="240" cy="348"/>
                    </a:xfrm>
                    <a:custGeom>
                      <a:avLst/>
                      <a:gdLst>
                        <a:gd name="T0" fmla="*/ 0 w 524"/>
                        <a:gd name="T1" fmla="*/ 0 h 846"/>
                        <a:gd name="T2" fmla="*/ 0 w 524"/>
                        <a:gd name="T3" fmla="*/ 0 h 846"/>
                        <a:gd name="T4" fmla="*/ 0 w 524"/>
                        <a:gd name="T5" fmla="*/ 0 h 846"/>
                        <a:gd name="T6" fmla="*/ 0 w 524"/>
                        <a:gd name="T7" fmla="*/ 0 h 846"/>
                        <a:gd name="T8" fmla="*/ 0 w 524"/>
                        <a:gd name="T9" fmla="*/ 0 h 846"/>
                        <a:gd name="T10" fmla="*/ 0 w 524"/>
                        <a:gd name="T11" fmla="*/ 0 h 846"/>
                        <a:gd name="T12" fmla="*/ 0 w 524"/>
                        <a:gd name="T13" fmla="*/ 0 h 846"/>
                        <a:gd name="T14" fmla="*/ 0 w 524"/>
                        <a:gd name="T15" fmla="*/ 0 h 846"/>
                        <a:gd name="T16" fmla="*/ 0 w 524"/>
                        <a:gd name="T17" fmla="*/ 0 h 846"/>
                        <a:gd name="T18" fmla="*/ 0 w 524"/>
                        <a:gd name="T19" fmla="*/ 0 h 846"/>
                        <a:gd name="T20" fmla="*/ 0 w 524"/>
                        <a:gd name="T21" fmla="*/ 0 h 846"/>
                        <a:gd name="T22" fmla="*/ 0 w 524"/>
                        <a:gd name="T23" fmla="*/ 0 h 84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524" h="846">
                          <a:moveTo>
                            <a:pt x="50" y="99"/>
                          </a:moveTo>
                          <a:cubicBezTo>
                            <a:pt x="31" y="134"/>
                            <a:pt x="4" y="163"/>
                            <a:pt x="2" y="223"/>
                          </a:cubicBezTo>
                          <a:cubicBezTo>
                            <a:pt x="0" y="283"/>
                            <a:pt x="19" y="383"/>
                            <a:pt x="38" y="457"/>
                          </a:cubicBezTo>
                          <a:cubicBezTo>
                            <a:pt x="57" y="531"/>
                            <a:pt x="77" y="612"/>
                            <a:pt x="116" y="667"/>
                          </a:cubicBezTo>
                          <a:cubicBezTo>
                            <a:pt x="155" y="722"/>
                            <a:pt x="224" y="758"/>
                            <a:pt x="272" y="787"/>
                          </a:cubicBezTo>
                          <a:cubicBezTo>
                            <a:pt x="320" y="816"/>
                            <a:pt x="363" y="846"/>
                            <a:pt x="404" y="841"/>
                          </a:cubicBezTo>
                          <a:cubicBezTo>
                            <a:pt x="445" y="836"/>
                            <a:pt x="512" y="814"/>
                            <a:pt x="518" y="757"/>
                          </a:cubicBezTo>
                          <a:cubicBezTo>
                            <a:pt x="524" y="700"/>
                            <a:pt x="476" y="586"/>
                            <a:pt x="440" y="499"/>
                          </a:cubicBezTo>
                          <a:cubicBezTo>
                            <a:pt x="404" y="412"/>
                            <a:pt x="336" y="309"/>
                            <a:pt x="302" y="235"/>
                          </a:cubicBezTo>
                          <a:cubicBezTo>
                            <a:pt x="268" y="161"/>
                            <a:pt x="267" y="92"/>
                            <a:pt x="236" y="55"/>
                          </a:cubicBezTo>
                          <a:cubicBezTo>
                            <a:pt x="205" y="18"/>
                            <a:pt x="148" y="0"/>
                            <a:pt x="116" y="13"/>
                          </a:cubicBezTo>
                          <a:cubicBezTo>
                            <a:pt x="84" y="26"/>
                            <a:pt x="69" y="64"/>
                            <a:pt x="50" y="99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16" name="Group 668">
                    <a:extLst>
                      <a:ext uri="{FF2B5EF4-FFF2-40B4-BE49-F238E27FC236}">
                        <a16:creationId xmlns:a16="http://schemas.microsoft.com/office/drawing/2014/main" id="{8F2D1D42-39D1-87EC-B7C0-43B1803F186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6019855" flipH="1">
                    <a:off x="5157878" y="2682134"/>
                    <a:ext cx="676948" cy="524757"/>
                    <a:chOff x="3287" y="1474"/>
                    <a:chExt cx="823" cy="546"/>
                  </a:xfrm>
                </p:grpSpPr>
                <p:grpSp>
                  <p:nvGrpSpPr>
                    <p:cNvPr id="2124" name="Group 669">
                      <a:extLst>
                        <a:ext uri="{FF2B5EF4-FFF2-40B4-BE49-F238E27FC236}">
                          <a16:creationId xmlns:a16="http://schemas.microsoft.com/office/drawing/2014/main" id="{913D37E5-4EC1-73A1-9C8B-3373F843B1F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326420">
                      <a:off x="3287" y="1474"/>
                      <a:ext cx="823" cy="546"/>
                      <a:chOff x="3329" y="3575"/>
                      <a:chExt cx="748" cy="459"/>
                    </a:xfrm>
                  </p:grpSpPr>
                  <p:grpSp>
                    <p:nvGrpSpPr>
                      <p:cNvPr id="2126" name="Group 671">
                        <a:extLst>
                          <a:ext uri="{FF2B5EF4-FFF2-40B4-BE49-F238E27FC236}">
                            <a16:creationId xmlns:a16="http://schemas.microsoft.com/office/drawing/2014/main" id="{0B595772-DC5B-E79D-AE62-F9A9209EAC9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-973079">
                        <a:off x="3329" y="3575"/>
                        <a:ext cx="715" cy="459"/>
                        <a:chOff x="1732" y="930"/>
                        <a:chExt cx="1646" cy="1402"/>
                      </a:xfrm>
                    </p:grpSpPr>
                    <p:sp>
                      <p:nvSpPr>
                        <p:cNvPr id="2128" name="Freeform 672">
                          <a:extLst>
                            <a:ext uri="{FF2B5EF4-FFF2-40B4-BE49-F238E27FC236}">
                              <a16:creationId xmlns:a16="http://schemas.microsoft.com/office/drawing/2014/main" id="{47F907ED-4C5C-CA5B-678E-9DA50E765C0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32" y="931"/>
                          <a:ext cx="1646" cy="1401"/>
                        </a:xfrm>
                        <a:custGeom>
                          <a:avLst/>
                          <a:gdLst>
                            <a:gd name="T0" fmla="*/ 14 w 1646"/>
                            <a:gd name="T1" fmla="*/ 50 h 1401"/>
                            <a:gd name="T2" fmla="*/ 14 w 1646"/>
                            <a:gd name="T3" fmla="*/ 137 h 1401"/>
                            <a:gd name="T4" fmla="*/ 74 w 1646"/>
                            <a:gd name="T5" fmla="*/ 251 h 1401"/>
                            <a:gd name="T6" fmla="*/ 176 w 1646"/>
                            <a:gd name="T7" fmla="*/ 329 h 1401"/>
                            <a:gd name="T8" fmla="*/ 434 w 1646"/>
                            <a:gd name="T9" fmla="*/ 353 h 1401"/>
                            <a:gd name="T10" fmla="*/ 608 w 1646"/>
                            <a:gd name="T11" fmla="*/ 365 h 1401"/>
                            <a:gd name="T12" fmla="*/ 746 w 1646"/>
                            <a:gd name="T13" fmla="*/ 389 h 1401"/>
                            <a:gd name="T14" fmla="*/ 932 w 1646"/>
                            <a:gd name="T15" fmla="*/ 509 h 1401"/>
                            <a:gd name="T16" fmla="*/ 1106 w 1646"/>
                            <a:gd name="T17" fmla="*/ 665 h 1401"/>
                            <a:gd name="T18" fmla="*/ 1232 w 1646"/>
                            <a:gd name="T19" fmla="*/ 743 h 1401"/>
                            <a:gd name="T20" fmla="*/ 1340 w 1646"/>
                            <a:gd name="T21" fmla="*/ 935 h 1401"/>
                            <a:gd name="T22" fmla="*/ 1472 w 1646"/>
                            <a:gd name="T23" fmla="*/ 1079 h 1401"/>
                            <a:gd name="T24" fmla="*/ 1556 w 1646"/>
                            <a:gd name="T25" fmla="*/ 1199 h 1401"/>
                            <a:gd name="T26" fmla="*/ 1574 w 1646"/>
                            <a:gd name="T27" fmla="*/ 1301 h 1401"/>
                            <a:gd name="T28" fmla="*/ 1604 w 1646"/>
                            <a:gd name="T29" fmla="*/ 1373 h 1401"/>
                            <a:gd name="T30" fmla="*/ 1604 w 1646"/>
                            <a:gd name="T31" fmla="*/ 1133 h 1401"/>
                            <a:gd name="T32" fmla="*/ 1610 w 1646"/>
                            <a:gd name="T33" fmla="*/ 1019 h 1401"/>
                            <a:gd name="T34" fmla="*/ 1616 w 1646"/>
                            <a:gd name="T35" fmla="*/ 863 h 1401"/>
                            <a:gd name="T36" fmla="*/ 1604 w 1646"/>
                            <a:gd name="T37" fmla="*/ 647 h 1401"/>
                            <a:gd name="T38" fmla="*/ 1616 w 1646"/>
                            <a:gd name="T39" fmla="*/ 479 h 1401"/>
                            <a:gd name="T40" fmla="*/ 1616 w 1646"/>
                            <a:gd name="T41" fmla="*/ 401 h 1401"/>
                            <a:gd name="T42" fmla="*/ 1436 w 1646"/>
                            <a:gd name="T43" fmla="*/ 323 h 1401"/>
                            <a:gd name="T44" fmla="*/ 1268 w 1646"/>
                            <a:gd name="T45" fmla="*/ 239 h 1401"/>
                            <a:gd name="T46" fmla="*/ 1136 w 1646"/>
                            <a:gd name="T47" fmla="*/ 185 h 1401"/>
                            <a:gd name="T48" fmla="*/ 998 w 1646"/>
                            <a:gd name="T49" fmla="*/ 101 h 1401"/>
                            <a:gd name="T50" fmla="*/ 836 w 1646"/>
                            <a:gd name="T51" fmla="*/ 47 h 1401"/>
                            <a:gd name="T52" fmla="*/ 710 w 1646"/>
                            <a:gd name="T53" fmla="*/ 17 h 1401"/>
                            <a:gd name="T54" fmla="*/ 548 w 1646"/>
                            <a:gd name="T55" fmla="*/ 23 h 1401"/>
                            <a:gd name="T56" fmla="*/ 368 w 1646"/>
                            <a:gd name="T57" fmla="*/ 5 h 1401"/>
                            <a:gd name="T58" fmla="*/ 290 w 1646"/>
                            <a:gd name="T59" fmla="*/ 11 h 1401"/>
                            <a:gd name="T60" fmla="*/ 194 w 1646"/>
                            <a:gd name="T61" fmla="*/ 11 h 1401"/>
                            <a:gd name="T62" fmla="*/ 98 w 1646"/>
                            <a:gd name="T63" fmla="*/ 5 h 1401"/>
                            <a:gd name="T64" fmla="*/ 14 w 1646"/>
                            <a:gd name="T65" fmla="*/ 50 h 1401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646" h="1401">
                              <a:moveTo>
                                <a:pt x="14" y="50"/>
                              </a:moveTo>
                              <a:cubicBezTo>
                                <a:pt x="0" y="72"/>
                                <a:pt x="4" y="104"/>
                                <a:pt x="14" y="137"/>
                              </a:cubicBezTo>
                              <a:cubicBezTo>
                                <a:pt x="24" y="170"/>
                                <a:pt x="47" y="219"/>
                                <a:pt x="74" y="251"/>
                              </a:cubicBezTo>
                              <a:cubicBezTo>
                                <a:pt x="101" y="283"/>
                                <a:pt x="116" y="312"/>
                                <a:pt x="176" y="329"/>
                              </a:cubicBezTo>
                              <a:cubicBezTo>
                                <a:pt x="236" y="346"/>
                                <a:pt x="362" y="347"/>
                                <a:pt x="434" y="353"/>
                              </a:cubicBezTo>
                              <a:cubicBezTo>
                                <a:pt x="506" y="359"/>
                                <a:pt x="556" y="359"/>
                                <a:pt x="608" y="365"/>
                              </a:cubicBezTo>
                              <a:cubicBezTo>
                                <a:pt x="660" y="371"/>
                                <a:pt x="692" y="365"/>
                                <a:pt x="746" y="389"/>
                              </a:cubicBezTo>
                              <a:cubicBezTo>
                                <a:pt x="800" y="413"/>
                                <a:pt x="872" y="463"/>
                                <a:pt x="932" y="509"/>
                              </a:cubicBezTo>
                              <a:cubicBezTo>
                                <a:pt x="992" y="555"/>
                                <a:pt x="1056" y="626"/>
                                <a:pt x="1106" y="665"/>
                              </a:cubicBezTo>
                              <a:cubicBezTo>
                                <a:pt x="1156" y="704"/>
                                <a:pt x="1193" y="698"/>
                                <a:pt x="1232" y="743"/>
                              </a:cubicBezTo>
                              <a:cubicBezTo>
                                <a:pt x="1271" y="788"/>
                                <a:pt x="1300" y="879"/>
                                <a:pt x="1340" y="935"/>
                              </a:cubicBezTo>
                              <a:cubicBezTo>
                                <a:pt x="1380" y="991"/>
                                <a:pt x="1436" y="1035"/>
                                <a:pt x="1472" y="1079"/>
                              </a:cubicBezTo>
                              <a:cubicBezTo>
                                <a:pt x="1508" y="1123"/>
                                <a:pt x="1539" y="1162"/>
                                <a:pt x="1556" y="1199"/>
                              </a:cubicBezTo>
                              <a:cubicBezTo>
                                <a:pt x="1573" y="1236"/>
                                <a:pt x="1566" y="1272"/>
                                <a:pt x="1574" y="1301"/>
                              </a:cubicBezTo>
                              <a:cubicBezTo>
                                <a:pt x="1582" y="1330"/>
                                <a:pt x="1599" y="1401"/>
                                <a:pt x="1604" y="1373"/>
                              </a:cubicBezTo>
                              <a:cubicBezTo>
                                <a:pt x="1609" y="1345"/>
                                <a:pt x="1603" y="1192"/>
                                <a:pt x="1604" y="1133"/>
                              </a:cubicBezTo>
                              <a:cubicBezTo>
                                <a:pt x="1605" y="1074"/>
                                <a:pt x="1608" y="1064"/>
                                <a:pt x="1610" y="1019"/>
                              </a:cubicBezTo>
                              <a:cubicBezTo>
                                <a:pt x="1612" y="974"/>
                                <a:pt x="1617" y="925"/>
                                <a:pt x="1616" y="863"/>
                              </a:cubicBezTo>
                              <a:cubicBezTo>
                                <a:pt x="1615" y="801"/>
                                <a:pt x="1604" y="711"/>
                                <a:pt x="1604" y="647"/>
                              </a:cubicBezTo>
                              <a:cubicBezTo>
                                <a:pt x="1604" y="583"/>
                                <a:pt x="1614" y="520"/>
                                <a:pt x="1616" y="479"/>
                              </a:cubicBezTo>
                              <a:cubicBezTo>
                                <a:pt x="1618" y="438"/>
                                <a:pt x="1646" y="427"/>
                                <a:pt x="1616" y="401"/>
                              </a:cubicBezTo>
                              <a:cubicBezTo>
                                <a:pt x="1586" y="375"/>
                                <a:pt x="1494" y="350"/>
                                <a:pt x="1436" y="323"/>
                              </a:cubicBezTo>
                              <a:cubicBezTo>
                                <a:pt x="1378" y="296"/>
                                <a:pt x="1318" y="262"/>
                                <a:pt x="1268" y="239"/>
                              </a:cubicBezTo>
                              <a:cubicBezTo>
                                <a:pt x="1218" y="216"/>
                                <a:pt x="1181" y="208"/>
                                <a:pt x="1136" y="185"/>
                              </a:cubicBezTo>
                              <a:cubicBezTo>
                                <a:pt x="1091" y="162"/>
                                <a:pt x="1048" y="124"/>
                                <a:pt x="998" y="101"/>
                              </a:cubicBezTo>
                              <a:cubicBezTo>
                                <a:pt x="948" y="78"/>
                                <a:pt x="884" y="61"/>
                                <a:pt x="836" y="47"/>
                              </a:cubicBezTo>
                              <a:cubicBezTo>
                                <a:pt x="788" y="33"/>
                                <a:pt x="758" y="21"/>
                                <a:pt x="710" y="17"/>
                              </a:cubicBezTo>
                              <a:cubicBezTo>
                                <a:pt x="662" y="13"/>
                                <a:pt x="605" y="25"/>
                                <a:pt x="548" y="23"/>
                              </a:cubicBezTo>
                              <a:cubicBezTo>
                                <a:pt x="491" y="21"/>
                                <a:pt x="411" y="7"/>
                                <a:pt x="368" y="5"/>
                              </a:cubicBezTo>
                              <a:cubicBezTo>
                                <a:pt x="325" y="3"/>
                                <a:pt x="319" y="10"/>
                                <a:pt x="290" y="11"/>
                              </a:cubicBezTo>
                              <a:cubicBezTo>
                                <a:pt x="261" y="12"/>
                                <a:pt x="226" y="12"/>
                                <a:pt x="194" y="11"/>
                              </a:cubicBezTo>
                              <a:cubicBezTo>
                                <a:pt x="162" y="10"/>
                                <a:pt x="129" y="0"/>
                                <a:pt x="98" y="5"/>
                              </a:cubicBezTo>
                              <a:cubicBezTo>
                                <a:pt x="67" y="10"/>
                                <a:pt x="28" y="28"/>
                                <a:pt x="14" y="50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29" name="Freeform 673">
                          <a:extLst>
                            <a:ext uri="{FF2B5EF4-FFF2-40B4-BE49-F238E27FC236}">
                              <a16:creationId xmlns:a16="http://schemas.microsoft.com/office/drawing/2014/main" id="{1540BECD-51C6-F58D-30CE-10C8E953E05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91" y="930"/>
                          <a:ext cx="323" cy="77"/>
                        </a:xfrm>
                        <a:custGeom>
                          <a:avLst/>
                          <a:gdLst>
                            <a:gd name="T0" fmla="*/ 0 w 323"/>
                            <a:gd name="T1" fmla="*/ 5 h 77"/>
                            <a:gd name="T2" fmla="*/ 75 w 323"/>
                            <a:gd name="T3" fmla="*/ 66 h 77"/>
                            <a:gd name="T4" fmla="*/ 237 w 323"/>
                            <a:gd name="T5" fmla="*/ 72 h 77"/>
                            <a:gd name="T6" fmla="*/ 309 w 323"/>
                            <a:gd name="T7" fmla="*/ 54 h 77"/>
                            <a:gd name="T8" fmla="*/ 321 w 323"/>
                            <a:gd name="T9" fmla="*/ 0 h 77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23" h="77">
                              <a:moveTo>
                                <a:pt x="0" y="5"/>
                              </a:moveTo>
                              <a:cubicBezTo>
                                <a:pt x="18" y="30"/>
                                <a:pt x="36" y="55"/>
                                <a:pt x="75" y="66"/>
                              </a:cubicBezTo>
                              <a:cubicBezTo>
                                <a:pt x="114" y="77"/>
                                <a:pt x="198" y="74"/>
                                <a:pt x="237" y="72"/>
                              </a:cubicBezTo>
                              <a:cubicBezTo>
                                <a:pt x="276" y="70"/>
                                <a:pt x="295" y="66"/>
                                <a:pt x="309" y="54"/>
                              </a:cubicBezTo>
                              <a:cubicBezTo>
                                <a:pt x="323" y="42"/>
                                <a:pt x="322" y="21"/>
                                <a:pt x="321" y="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27" name="Rectangle 677">
                        <a:extLst>
                          <a:ext uri="{FF2B5EF4-FFF2-40B4-BE49-F238E27FC236}">
                            <a16:creationId xmlns:a16="http://schemas.microsoft.com/office/drawing/2014/main" id="{35B58518-F0C3-D37E-0519-D28B9323F4C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952352">
                        <a:off x="4026" y="3631"/>
                        <a:ext cx="51" cy="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25" name="Freeform 678">
                      <a:extLst>
                        <a:ext uri="{FF2B5EF4-FFF2-40B4-BE49-F238E27FC236}">
                          <a16:creationId xmlns:a16="http://schemas.microsoft.com/office/drawing/2014/main" id="{8CDC178A-E6D0-5E03-4155-D24EF756EB9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97" y="1510"/>
                      <a:ext cx="108" cy="39"/>
                    </a:xfrm>
                    <a:custGeom>
                      <a:avLst/>
                      <a:gdLst>
                        <a:gd name="T0" fmla="*/ 3 w 108"/>
                        <a:gd name="T1" fmla="*/ 79 h 34"/>
                        <a:gd name="T2" fmla="*/ 21 w 108"/>
                        <a:gd name="T3" fmla="*/ 131 h 34"/>
                        <a:gd name="T4" fmla="*/ 77 w 108"/>
                        <a:gd name="T5" fmla="*/ 107 h 34"/>
                        <a:gd name="T6" fmla="*/ 103 w 108"/>
                        <a:gd name="T7" fmla="*/ 52 h 34"/>
                        <a:gd name="T8" fmla="*/ 97 w 108"/>
                        <a:gd name="T9" fmla="*/ 1 h 34"/>
                        <a:gd name="T10" fmla="*/ 39 w 108"/>
                        <a:gd name="T11" fmla="*/ 69 h 34"/>
                        <a:gd name="T12" fmla="*/ 3 w 108"/>
                        <a:gd name="T13" fmla="*/ 79 h 3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108" h="34">
                          <a:moveTo>
                            <a:pt x="3" y="20"/>
                          </a:moveTo>
                          <a:cubicBezTo>
                            <a:pt x="0" y="23"/>
                            <a:pt x="9" y="32"/>
                            <a:pt x="21" y="33"/>
                          </a:cubicBezTo>
                          <a:cubicBezTo>
                            <a:pt x="33" y="34"/>
                            <a:pt x="63" y="30"/>
                            <a:pt x="77" y="27"/>
                          </a:cubicBezTo>
                          <a:cubicBezTo>
                            <a:pt x="91" y="24"/>
                            <a:pt x="100" y="17"/>
                            <a:pt x="103" y="13"/>
                          </a:cubicBezTo>
                          <a:cubicBezTo>
                            <a:pt x="106" y="9"/>
                            <a:pt x="108" y="0"/>
                            <a:pt x="97" y="1"/>
                          </a:cubicBezTo>
                          <a:cubicBezTo>
                            <a:pt x="86" y="2"/>
                            <a:pt x="55" y="13"/>
                            <a:pt x="39" y="17"/>
                          </a:cubicBezTo>
                          <a:cubicBezTo>
                            <a:pt x="23" y="21"/>
                            <a:pt x="6" y="17"/>
                            <a:pt x="3" y="20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117" name="Group 657">
                    <a:extLst>
                      <a:ext uri="{FF2B5EF4-FFF2-40B4-BE49-F238E27FC236}">
                        <a16:creationId xmlns:a16="http://schemas.microsoft.com/office/drawing/2014/main" id="{2790E9CA-7A88-6700-9B73-BA0D005947E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161336" flipH="1">
                    <a:off x="4952090" y="2898868"/>
                    <a:ext cx="614497" cy="312026"/>
                    <a:chOff x="2371" y="3722"/>
                    <a:chExt cx="759" cy="380"/>
                  </a:xfrm>
                </p:grpSpPr>
                <p:grpSp>
                  <p:nvGrpSpPr>
                    <p:cNvPr id="2118" name="Group 658">
                      <a:extLst>
                        <a:ext uri="{FF2B5EF4-FFF2-40B4-BE49-F238E27FC236}">
                          <a16:creationId xmlns:a16="http://schemas.microsoft.com/office/drawing/2014/main" id="{4DB75052-8DF6-9A96-D220-2535972D91A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71" y="3722"/>
                      <a:ext cx="759" cy="380"/>
                      <a:chOff x="2371" y="3722"/>
                      <a:chExt cx="759" cy="380"/>
                    </a:xfrm>
                  </p:grpSpPr>
                  <p:grpSp>
                    <p:nvGrpSpPr>
                      <p:cNvPr id="2120" name="Group 660">
                        <a:extLst>
                          <a:ext uri="{FF2B5EF4-FFF2-40B4-BE49-F238E27FC236}">
                            <a16:creationId xmlns:a16="http://schemas.microsoft.com/office/drawing/2014/main" id="{4EF68EAA-2EC8-80A3-DCB9-C27C966517F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 rot="475413">
                        <a:off x="2371" y="3722"/>
                        <a:ext cx="730" cy="336"/>
                        <a:chOff x="1921" y="2270"/>
                        <a:chExt cx="1443" cy="833"/>
                      </a:xfrm>
                    </p:grpSpPr>
                    <p:sp>
                      <p:nvSpPr>
                        <p:cNvPr id="2122" name="Freeform 661">
                          <a:extLst>
                            <a:ext uri="{FF2B5EF4-FFF2-40B4-BE49-F238E27FC236}">
                              <a16:creationId xmlns:a16="http://schemas.microsoft.com/office/drawing/2014/main" id="{508C53F9-D7D1-2CAD-FBB9-3732A154050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1" y="2270"/>
                          <a:ext cx="1443" cy="833"/>
                        </a:xfrm>
                        <a:custGeom>
                          <a:avLst/>
                          <a:gdLst>
                            <a:gd name="T0" fmla="*/ 1413 w 1443"/>
                            <a:gd name="T1" fmla="*/ 26 h 833"/>
                            <a:gd name="T2" fmla="*/ 1379 w 1443"/>
                            <a:gd name="T3" fmla="*/ 10 h 833"/>
                            <a:gd name="T4" fmla="*/ 1355 w 1443"/>
                            <a:gd name="T5" fmla="*/ 88 h 833"/>
                            <a:gd name="T6" fmla="*/ 1205 w 1443"/>
                            <a:gd name="T7" fmla="*/ 142 h 833"/>
                            <a:gd name="T8" fmla="*/ 857 w 1443"/>
                            <a:gd name="T9" fmla="*/ 88 h 833"/>
                            <a:gd name="T10" fmla="*/ 713 w 1443"/>
                            <a:gd name="T11" fmla="*/ 118 h 833"/>
                            <a:gd name="T12" fmla="*/ 539 w 1443"/>
                            <a:gd name="T13" fmla="*/ 52 h 833"/>
                            <a:gd name="T14" fmla="*/ 239 w 1443"/>
                            <a:gd name="T15" fmla="*/ 52 h 833"/>
                            <a:gd name="T16" fmla="*/ 53 w 1443"/>
                            <a:gd name="T17" fmla="*/ 166 h 833"/>
                            <a:gd name="T18" fmla="*/ 5 w 1443"/>
                            <a:gd name="T19" fmla="*/ 286 h 833"/>
                            <a:gd name="T20" fmla="*/ 83 w 1443"/>
                            <a:gd name="T21" fmla="*/ 382 h 833"/>
                            <a:gd name="T22" fmla="*/ 323 w 1443"/>
                            <a:gd name="T23" fmla="*/ 418 h 833"/>
                            <a:gd name="T24" fmla="*/ 563 w 1443"/>
                            <a:gd name="T25" fmla="*/ 574 h 833"/>
                            <a:gd name="T26" fmla="*/ 743 w 1443"/>
                            <a:gd name="T27" fmla="*/ 616 h 833"/>
                            <a:gd name="T28" fmla="*/ 947 w 1443"/>
                            <a:gd name="T29" fmla="*/ 640 h 833"/>
                            <a:gd name="T30" fmla="*/ 1229 w 1443"/>
                            <a:gd name="T31" fmla="*/ 754 h 833"/>
                            <a:gd name="T32" fmla="*/ 1409 w 1443"/>
                            <a:gd name="T33" fmla="*/ 814 h 833"/>
                            <a:gd name="T34" fmla="*/ 1433 w 1443"/>
                            <a:gd name="T35" fmla="*/ 640 h 833"/>
                            <a:gd name="T36" fmla="*/ 1433 w 1443"/>
                            <a:gd name="T37" fmla="*/ 136 h 833"/>
                            <a:gd name="T38" fmla="*/ 1413 w 1443"/>
                            <a:gd name="T39" fmla="*/ 26 h 833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</a:gdLst>
                          <a:ahLst/>
                          <a:cxnLst>
                            <a:cxn ang="T40">
                              <a:pos x="T0" y="T1"/>
                            </a:cxn>
                            <a:cxn ang="T41">
                              <a:pos x="T2" y="T3"/>
                            </a:cxn>
                            <a:cxn ang="T42">
                              <a:pos x="T4" y="T5"/>
                            </a:cxn>
                            <a:cxn ang="T43">
                              <a:pos x="T6" y="T7"/>
                            </a:cxn>
                            <a:cxn ang="T44">
                              <a:pos x="T8" y="T9"/>
                            </a:cxn>
                            <a:cxn ang="T45">
                              <a:pos x="T10" y="T11"/>
                            </a:cxn>
                            <a:cxn ang="T46">
                              <a:pos x="T12" y="T13"/>
                            </a:cxn>
                            <a:cxn ang="T47">
                              <a:pos x="T14" y="T15"/>
                            </a:cxn>
                            <a:cxn ang="T48">
                              <a:pos x="T16" y="T17"/>
                            </a:cxn>
                            <a:cxn ang="T49">
                              <a:pos x="T18" y="T19"/>
                            </a:cxn>
                            <a:cxn ang="T50">
                              <a:pos x="T20" y="T21"/>
                            </a:cxn>
                            <a:cxn ang="T51">
                              <a:pos x="T22" y="T23"/>
                            </a:cxn>
                            <a:cxn ang="T52">
                              <a:pos x="T24" y="T25"/>
                            </a:cxn>
                            <a:cxn ang="T53">
                              <a:pos x="T26" y="T27"/>
                            </a:cxn>
                            <a:cxn ang="T54">
                              <a:pos x="T28" y="T29"/>
                            </a:cxn>
                            <a:cxn ang="T55">
                              <a:pos x="T30" y="T31"/>
                            </a:cxn>
                            <a:cxn ang="T56">
                              <a:pos x="T32" y="T33"/>
                            </a:cxn>
                            <a:cxn ang="T57">
                              <a:pos x="T34" y="T35"/>
                            </a:cxn>
                            <a:cxn ang="T58">
                              <a:pos x="T36" y="T37"/>
                            </a:cxn>
                            <a:cxn ang="T59">
                              <a:pos x="T38" y="T39"/>
                            </a:cxn>
                          </a:cxnLst>
                          <a:rect l="0" t="0" r="r" b="b"/>
                          <a:pathLst>
                            <a:path w="1443" h="833">
                              <a:moveTo>
                                <a:pt x="1413" y="26"/>
                              </a:moveTo>
                              <a:cubicBezTo>
                                <a:pt x="1404" y="5"/>
                                <a:pt x="1389" y="0"/>
                                <a:pt x="1379" y="10"/>
                              </a:cubicBezTo>
                              <a:cubicBezTo>
                                <a:pt x="1369" y="20"/>
                                <a:pt x="1384" y="66"/>
                                <a:pt x="1355" y="88"/>
                              </a:cubicBezTo>
                              <a:cubicBezTo>
                                <a:pt x="1326" y="110"/>
                                <a:pt x="1288" y="142"/>
                                <a:pt x="1205" y="142"/>
                              </a:cubicBezTo>
                              <a:cubicBezTo>
                                <a:pt x="1122" y="142"/>
                                <a:pt x="939" y="92"/>
                                <a:pt x="857" y="88"/>
                              </a:cubicBezTo>
                              <a:cubicBezTo>
                                <a:pt x="775" y="84"/>
                                <a:pt x="766" y="124"/>
                                <a:pt x="713" y="118"/>
                              </a:cubicBezTo>
                              <a:cubicBezTo>
                                <a:pt x="660" y="112"/>
                                <a:pt x="618" y="63"/>
                                <a:pt x="539" y="52"/>
                              </a:cubicBezTo>
                              <a:cubicBezTo>
                                <a:pt x="460" y="41"/>
                                <a:pt x="320" y="33"/>
                                <a:pt x="239" y="52"/>
                              </a:cubicBezTo>
                              <a:cubicBezTo>
                                <a:pt x="158" y="71"/>
                                <a:pt x="92" y="127"/>
                                <a:pt x="53" y="166"/>
                              </a:cubicBezTo>
                              <a:cubicBezTo>
                                <a:pt x="14" y="205"/>
                                <a:pt x="0" y="250"/>
                                <a:pt x="5" y="286"/>
                              </a:cubicBezTo>
                              <a:cubicBezTo>
                                <a:pt x="10" y="322"/>
                                <a:pt x="30" y="360"/>
                                <a:pt x="83" y="382"/>
                              </a:cubicBezTo>
                              <a:cubicBezTo>
                                <a:pt x="136" y="404"/>
                                <a:pt x="243" y="386"/>
                                <a:pt x="323" y="418"/>
                              </a:cubicBezTo>
                              <a:cubicBezTo>
                                <a:pt x="403" y="450"/>
                                <a:pt x="493" y="541"/>
                                <a:pt x="563" y="574"/>
                              </a:cubicBezTo>
                              <a:cubicBezTo>
                                <a:pt x="633" y="607"/>
                                <a:pt x="679" y="605"/>
                                <a:pt x="743" y="616"/>
                              </a:cubicBezTo>
                              <a:cubicBezTo>
                                <a:pt x="807" y="627"/>
                                <a:pt x="866" y="617"/>
                                <a:pt x="947" y="640"/>
                              </a:cubicBezTo>
                              <a:cubicBezTo>
                                <a:pt x="1028" y="663"/>
                                <a:pt x="1152" y="725"/>
                                <a:pt x="1229" y="754"/>
                              </a:cubicBezTo>
                              <a:cubicBezTo>
                                <a:pt x="1306" y="783"/>
                                <a:pt x="1375" y="833"/>
                                <a:pt x="1409" y="814"/>
                              </a:cubicBezTo>
                              <a:cubicBezTo>
                                <a:pt x="1443" y="795"/>
                                <a:pt x="1429" y="753"/>
                                <a:pt x="1433" y="640"/>
                              </a:cubicBezTo>
                              <a:cubicBezTo>
                                <a:pt x="1437" y="527"/>
                                <a:pt x="1440" y="238"/>
                                <a:pt x="1433" y="136"/>
                              </a:cubicBezTo>
                              <a:cubicBezTo>
                                <a:pt x="1426" y="34"/>
                                <a:pt x="1422" y="47"/>
                                <a:pt x="1413" y="26"/>
                              </a:cubicBezTo>
                              <a:close/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2123" name="Freeform 662">
                          <a:extLst>
                            <a:ext uri="{FF2B5EF4-FFF2-40B4-BE49-F238E27FC236}">
                              <a16:creationId xmlns:a16="http://schemas.microsoft.com/office/drawing/2014/main" id="{7A3321FE-33AB-EB32-33F1-89E401B5FEB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927" y="2460"/>
                          <a:ext cx="384" cy="240"/>
                        </a:xfrm>
                        <a:custGeom>
                          <a:avLst/>
                          <a:gdLst>
                            <a:gd name="T0" fmla="*/ 0 w 384"/>
                            <a:gd name="T1" fmla="*/ 108 h 240"/>
                            <a:gd name="T2" fmla="*/ 95 w 384"/>
                            <a:gd name="T3" fmla="*/ 12 h 240"/>
                            <a:gd name="T4" fmla="*/ 239 w 384"/>
                            <a:gd name="T5" fmla="*/ 36 h 240"/>
                            <a:gd name="T6" fmla="*/ 347 w 384"/>
                            <a:gd name="T7" fmla="*/ 54 h 240"/>
                            <a:gd name="T8" fmla="*/ 383 w 384"/>
                            <a:gd name="T9" fmla="*/ 72 h 240"/>
                            <a:gd name="T10" fmla="*/ 341 w 384"/>
                            <a:gd name="T11" fmla="*/ 240 h 24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0" t="0" r="r" b="b"/>
                          <a:pathLst>
                            <a:path w="384" h="240">
                              <a:moveTo>
                                <a:pt x="0" y="108"/>
                              </a:moveTo>
                              <a:cubicBezTo>
                                <a:pt x="27" y="66"/>
                                <a:pt x="55" y="24"/>
                                <a:pt x="95" y="12"/>
                              </a:cubicBezTo>
                              <a:cubicBezTo>
                                <a:pt x="135" y="0"/>
                                <a:pt x="197" y="29"/>
                                <a:pt x="239" y="36"/>
                              </a:cubicBezTo>
                              <a:cubicBezTo>
                                <a:pt x="281" y="43"/>
                                <a:pt x="323" y="48"/>
                                <a:pt x="347" y="54"/>
                              </a:cubicBezTo>
                              <a:cubicBezTo>
                                <a:pt x="371" y="60"/>
                                <a:pt x="384" y="41"/>
                                <a:pt x="383" y="72"/>
                              </a:cubicBezTo>
                              <a:cubicBezTo>
                                <a:pt x="382" y="103"/>
                                <a:pt x="361" y="171"/>
                                <a:pt x="341" y="240"/>
                              </a:cubicBezTo>
                            </a:path>
                          </a:pathLst>
                        </a:cu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2121" name="Rectangle 666">
                        <a:extLst>
                          <a:ext uri="{FF2B5EF4-FFF2-40B4-BE49-F238E27FC236}">
                            <a16:creationId xmlns:a16="http://schemas.microsoft.com/office/drawing/2014/main" id="{F6F0C9CC-E073-C502-5824-D6B1A5D57E2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75413">
                        <a:off x="3082" y="3767"/>
                        <a:ext cx="48" cy="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kumimoji="1" sz="32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kumimoji="1" sz="28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kumimoji="1" sz="24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kumimoji="1" sz="2000"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ja-JP" altLang="en-US" sz="1800"/>
                      </a:p>
                    </p:txBody>
                  </p:sp>
                </p:grpSp>
                <p:sp>
                  <p:nvSpPr>
                    <p:cNvPr id="2119" name="Freeform 667">
                      <a:extLst>
                        <a:ext uri="{FF2B5EF4-FFF2-40B4-BE49-F238E27FC236}">
                          <a16:creationId xmlns:a16="http://schemas.microsoft.com/office/drawing/2014/main" id="{2D390191-9D92-EF8A-FDBA-0A375103A69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-214580">
                      <a:off x="2389" y="3765"/>
                      <a:ext cx="176" cy="96"/>
                    </a:xfrm>
                    <a:custGeom>
                      <a:avLst/>
                      <a:gdLst>
                        <a:gd name="T0" fmla="*/ 2 w 202"/>
                        <a:gd name="T1" fmla="*/ 22 h 100"/>
                        <a:gd name="T2" fmla="*/ 13 w 202"/>
                        <a:gd name="T3" fmla="*/ 1 h 100"/>
                        <a:gd name="T4" fmla="*/ 45 w 202"/>
                        <a:gd name="T5" fmla="*/ 29 h 100"/>
                        <a:gd name="T6" fmla="*/ 43 w 202"/>
                        <a:gd name="T7" fmla="*/ 63 h 100"/>
                        <a:gd name="T8" fmla="*/ 21 w 202"/>
                        <a:gd name="T9" fmla="*/ 48 h 100"/>
                        <a:gd name="T10" fmla="*/ 10 w 202"/>
                        <a:gd name="T11" fmla="*/ 39 h 100"/>
                        <a:gd name="T12" fmla="*/ 2 w 202"/>
                        <a:gd name="T13" fmla="*/ 22 h 100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0" t="0" r="r" b="b"/>
                      <a:pathLst>
                        <a:path w="202" h="100">
                          <a:moveTo>
                            <a:pt x="2" y="32"/>
                          </a:moveTo>
                          <a:cubicBezTo>
                            <a:pt x="4" y="22"/>
                            <a:pt x="23" y="0"/>
                            <a:pt x="53" y="1"/>
                          </a:cubicBezTo>
                          <a:cubicBezTo>
                            <a:pt x="83" y="2"/>
                            <a:pt x="164" y="25"/>
                            <a:pt x="183" y="41"/>
                          </a:cubicBezTo>
                          <a:cubicBezTo>
                            <a:pt x="202" y="57"/>
                            <a:pt x="186" y="90"/>
                            <a:pt x="169" y="95"/>
                          </a:cubicBezTo>
                          <a:cubicBezTo>
                            <a:pt x="152" y="100"/>
                            <a:pt x="105" y="77"/>
                            <a:pt x="83" y="71"/>
                          </a:cubicBezTo>
                          <a:cubicBezTo>
                            <a:pt x="61" y="65"/>
                            <a:pt x="51" y="66"/>
                            <a:pt x="39" y="59"/>
                          </a:cubicBezTo>
                          <a:cubicBezTo>
                            <a:pt x="27" y="52"/>
                            <a:pt x="0" y="42"/>
                            <a:pt x="2" y="32"/>
                          </a:cubicBezTo>
                          <a:close/>
                        </a:path>
                      </a:pathLst>
                    </a:cu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</p:grpSp>
          </p:grpSp>
        </p:grpSp>
      </p:grpSp>
      <p:sp>
        <p:nvSpPr>
          <p:cNvPr id="2170" name="円弧 2169">
            <a:extLst>
              <a:ext uri="{FF2B5EF4-FFF2-40B4-BE49-F238E27FC236}">
                <a16:creationId xmlns:a16="http://schemas.microsoft.com/office/drawing/2014/main" id="{77B38604-53D5-C972-B168-0EB43E283D9D}"/>
              </a:ext>
            </a:extLst>
          </p:cNvPr>
          <p:cNvSpPr/>
          <p:nvPr/>
        </p:nvSpPr>
        <p:spPr>
          <a:xfrm>
            <a:off x="4565467" y="2944749"/>
            <a:ext cx="2930654" cy="2930654"/>
          </a:xfrm>
          <a:prstGeom prst="arc">
            <a:avLst>
              <a:gd name="adj1" fmla="val 18884427"/>
              <a:gd name="adj2" fmla="val 2826872"/>
            </a:avLst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71" name="円弧 2170">
            <a:extLst>
              <a:ext uri="{FF2B5EF4-FFF2-40B4-BE49-F238E27FC236}">
                <a16:creationId xmlns:a16="http://schemas.microsoft.com/office/drawing/2014/main" id="{28BDD036-436F-B91D-5E17-3CAF7F4555B9}"/>
              </a:ext>
            </a:extLst>
          </p:cNvPr>
          <p:cNvSpPr/>
          <p:nvPr/>
        </p:nvSpPr>
        <p:spPr>
          <a:xfrm flipH="1">
            <a:off x="7148740" y="2925214"/>
            <a:ext cx="2930654" cy="2930654"/>
          </a:xfrm>
          <a:prstGeom prst="arc">
            <a:avLst>
              <a:gd name="adj1" fmla="val 18789605"/>
              <a:gd name="adj2" fmla="val 2761164"/>
            </a:avLst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175" name="グループ化 2174">
            <a:extLst>
              <a:ext uri="{FF2B5EF4-FFF2-40B4-BE49-F238E27FC236}">
                <a16:creationId xmlns:a16="http://schemas.microsoft.com/office/drawing/2014/main" id="{6BDA442A-1E77-D90C-5915-00C311D3B334}"/>
              </a:ext>
            </a:extLst>
          </p:cNvPr>
          <p:cNvGrpSpPr/>
          <p:nvPr/>
        </p:nvGrpSpPr>
        <p:grpSpPr>
          <a:xfrm>
            <a:off x="7017472" y="3716432"/>
            <a:ext cx="416355" cy="461665"/>
            <a:chOff x="3530921" y="3482803"/>
            <a:chExt cx="416355" cy="461665"/>
          </a:xfrm>
        </p:grpSpPr>
        <p:sp>
          <p:nvSpPr>
            <p:cNvPr id="2173" name="正方形/長方形 2172">
              <a:extLst>
                <a:ext uri="{FF2B5EF4-FFF2-40B4-BE49-F238E27FC236}">
                  <a16:creationId xmlns:a16="http://schemas.microsoft.com/office/drawing/2014/main" id="{9F0FD90B-79C6-2750-D937-7F1472D42181}"/>
                </a:ext>
              </a:extLst>
            </p:cNvPr>
            <p:cNvSpPr/>
            <p:nvPr/>
          </p:nvSpPr>
          <p:spPr>
            <a:xfrm>
              <a:off x="3530921" y="3482803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Ｏ</a:t>
              </a:r>
              <a:endParaRPr lang="ja-JP" altLang="en-US" sz="2400" dirty="0"/>
            </a:p>
          </p:txBody>
        </p:sp>
        <p:sp>
          <p:nvSpPr>
            <p:cNvPr id="2174" name="楕円 2173">
              <a:extLst>
                <a:ext uri="{FF2B5EF4-FFF2-40B4-BE49-F238E27FC236}">
                  <a16:creationId xmlns:a16="http://schemas.microsoft.com/office/drawing/2014/main" id="{9F3BB9A7-9CDE-6339-31E6-7E64EEB61422}"/>
                </a:ext>
              </a:extLst>
            </p:cNvPr>
            <p:cNvSpPr/>
            <p:nvPr/>
          </p:nvSpPr>
          <p:spPr>
            <a:xfrm>
              <a:off x="3808336" y="3508063"/>
              <a:ext cx="65193" cy="6519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1760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6" dur="1500" fill="hold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7 L 0.28924 3.7037E-7 " pathEditMode="relative" rAng="0" ptsTypes="AA">
                                      <p:cBhvr>
                                        <p:cTn id="23" dur="1250" fill="hold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62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5" dur="1250" fill="hold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9" dur="1500" fill="hold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500"/>
                                        <p:tgtEl>
                                          <p:spTgt spid="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11111E-6 L 0.00105 0.39144 " pathEditMode="relative" rAng="0" ptsTypes="AA">
                                      <p:cBhvr>
                                        <p:cTn id="51" dur="1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956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25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2106" grpId="0"/>
      <p:bldP spid="2170" grpId="0" animBg="1"/>
      <p:bldP spid="21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A35F0-4FFE-2799-1F9D-CB7DEC625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フローチャート : 代替処理 15">
            <a:extLst>
              <a:ext uri="{FF2B5EF4-FFF2-40B4-BE49-F238E27FC236}">
                <a16:creationId xmlns:a16="http://schemas.microsoft.com/office/drawing/2014/main" id="{830074E6-BEE3-579B-7210-D032C46A6097}"/>
              </a:ext>
            </a:extLst>
          </p:cNvPr>
          <p:cNvSpPr/>
          <p:nvPr/>
        </p:nvSpPr>
        <p:spPr>
          <a:xfrm>
            <a:off x="151879" y="1496717"/>
            <a:ext cx="891729" cy="408994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証明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98A3C5F-CF6E-C293-FB29-F2A775E7F651}"/>
              </a:ext>
            </a:extLst>
          </p:cNvPr>
          <p:cNvSpPr/>
          <p:nvPr/>
        </p:nvSpPr>
        <p:spPr>
          <a:xfrm>
            <a:off x="198676" y="1927712"/>
            <a:ext cx="2915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△ＡＢＣにおいて、</a:t>
            </a:r>
          </a:p>
        </p:txBody>
      </p:sp>
      <p:sp>
        <p:nvSpPr>
          <p:cNvPr id="19" name="Text Box 21">
            <a:extLst>
              <a:ext uri="{FF2B5EF4-FFF2-40B4-BE49-F238E27FC236}">
                <a16:creationId xmlns:a16="http://schemas.microsoft.com/office/drawing/2014/main" id="{AAE85BDD-469A-8AD0-2E17-C8E073AD1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20" y="2322465"/>
            <a:ext cx="3438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辺ＡＢの垂直二等分線と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53D75D3-E801-E7A0-ABF9-3EDFE2A3B616}"/>
              </a:ext>
            </a:extLst>
          </p:cNvPr>
          <p:cNvGrpSpPr/>
          <p:nvPr/>
        </p:nvGrpSpPr>
        <p:grpSpPr>
          <a:xfrm>
            <a:off x="5647201" y="1484784"/>
            <a:ext cx="3377476" cy="2537205"/>
            <a:chOff x="5485276" y="2615745"/>
            <a:chExt cx="3377476" cy="2537205"/>
          </a:xfrm>
        </p:grpSpPr>
        <p:sp>
          <p:nvSpPr>
            <p:cNvPr id="29" name="二等辺三角形 28">
              <a:extLst>
                <a:ext uri="{FF2B5EF4-FFF2-40B4-BE49-F238E27FC236}">
                  <a16:creationId xmlns:a16="http://schemas.microsoft.com/office/drawing/2014/main" id="{830FE2C3-C057-4750-2802-5A66F546AADA}"/>
                </a:ext>
              </a:extLst>
            </p:cNvPr>
            <p:cNvSpPr/>
            <p:nvPr/>
          </p:nvSpPr>
          <p:spPr>
            <a:xfrm>
              <a:off x="5835534" y="2987771"/>
              <a:ext cx="2632501" cy="1868342"/>
            </a:xfrm>
            <a:prstGeom prst="triangle">
              <a:avLst>
                <a:gd name="adj" fmla="val 7821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4E34736E-DA85-349A-F698-F0E1016D1C12}"/>
                </a:ext>
              </a:extLst>
            </p:cNvPr>
            <p:cNvSpPr/>
            <p:nvPr/>
          </p:nvSpPr>
          <p:spPr>
            <a:xfrm>
              <a:off x="7697304" y="2615745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Ａ</a:t>
              </a:r>
              <a:endParaRPr lang="ja-JP" altLang="en-US" sz="2400" dirty="0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EA67D9AA-757F-343B-9642-D1C4D5A8D567}"/>
                </a:ext>
              </a:extLst>
            </p:cNvPr>
            <p:cNvSpPr/>
            <p:nvPr/>
          </p:nvSpPr>
          <p:spPr>
            <a:xfrm>
              <a:off x="5485276" y="4642606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Ｂ</a:t>
              </a:r>
              <a:endParaRPr lang="ja-JP" altLang="en-US" sz="2400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D22C3608-8F21-2A26-80F9-67174E4269B8}"/>
                </a:ext>
              </a:extLst>
            </p:cNvPr>
            <p:cNvSpPr/>
            <p:nvPr/>
          </p:nvSpPr>
          <p:spPr>
            <a:xfrm>
              <a:off x="8446397" y="4691285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Ｃ</a:t>
              </a:r>
              <a:endParaRPr lang="ja-JP" altLang="en-US" sz="2400" dirty="0"/>
            </a:p>
          </p:txBody>
        </p:sp>
      </p:grpSp>
      <p:sp>
        <p:nvSpPr>
          <p:cNvPr id="102" name="Line 5">
            <a:extLst>
              <a:ext uri="{FF2B5EF4-FFF2-40B4-BE49-F238E27FC236}">
                <a16:creationId xmlns:a16="http://schemas.microsoft.com/office/drawing/2014/main" id="{09CAD23D-E2A8-1A11-51C9-59E0F172E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3073" y="2755238"/>
            <a:ext cx="345879" cy="377885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9044EE5-AC0F-F480-CB87-D585F4CCFB6A}"/>
              </a:ext>
            </a:extLst>
          </p:cNvPr>
          <p:cNvGrpSpPr/>
          <p:nvPr/>
        </p:nvGrpSpPr>
        <p:grpSpPr>
          <a:xfrm rot="8292169">
            <a:off x="6350230" y="2636540"/>
            <a:ext cx="1440160" cy="325950"/>
            <a:chOff x="6713190" y="3226541"/>
            <a:chExt cx="1440160" cy="325950"/>
          </a:xfrm>
        </p:grpSpPr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5CB529A2-10C3-0A3C-D69E-811D922337C9}"/>
                </a:ext>
              </a:extLst>
            </p:cNvPr>
            <p:cNvCxnSpPr/>
            <p:nvPr/>
          </p:nvCxnSpPr>
          <p:spPr>
            <a:xfrm>
              <a:off x="6713190" y="3316007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E77061E3-53B3-3552-CC33-B1C6C0A0CE26}"/>
                </a:ext>
              </a:extLst>
            </p:cNvPr>
            <p:cNvCxnSpPr/>
            <p:nvPr/>
          </p:nvCxnSpPr>
          <p:spPr>
            <a:xfrm>
              <a:off x="8153350" y="3316007"/>
              <a:ext cx="0" cy="2364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D8596BAF-A8EA-D5E8-2463-606F8175EEB7}"/>
                </a:ext>
              </a:extLst>
            </p:cNvPr>
            <p:cNvCxnSpPr/>
            <p:nvPr/>
          </p:nvCxnSpPr>
          <p:spPr>
            <a:xfrm>
              <a:off x="7448148" y="3226541"/>
              <a:ext cx="180126" cy="0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>
              <a:extLst>
                <a:ext uri="{FF2B5EF4-FFF2-40B4-BE49-F238E27FC236}">
                  <a16:creationId xmlns:a16="http://schemas.microsoft.com/office/drawing/2014/main" id="{DF993A57-C790-693B-500A-C0A2CFA08A7C}"/>
                </a:ext>
              </a:extLst>
            </p:cNvPr>
            <p:cNvCxnSpPr/>
            <p:nvPr/>
          </p:nvCxnSpPr>
          <p:spPr>
            <a:xfrm flipV="1">
              <a:off x="7628271" y="3226541"/>
              <a:ext cx="0" cy="178932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04277AF-697E-96FF-C9DD-B389E6EDE71F}"/>
              </a:ext>
            </a:extLst>
          </p:cNvPr>
          <p:cNvSpPr/>
          <p:nvPr/>
        </p:nvSpPr>
        <p:spPr>
          <a:xfrm>
            <a:off x="136851" y="179056"/>
            <a:ext cx="6156229" cy="1157755"/>
          </a:xfrm>
          <a:prstGeom prst="roundRect">
            <a:avLst>
              <a:gd name="adj" fmla="val 12062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26DFC374-30CB-0664-6883-2CEBCDCC1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49" y="178927"/>
            <a:ext cx="3942703" cy="387286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spcBef>
                <a:spcPct val="50000"/>
              </a:spcBef>
              <a:buFontTx/>
              <a:buNone/>
              <a:defRPr/>
            </a:pPr>
            <a:r>
              <a:rPr lang="ja-JP" altLang="en-US" sz="2400" b="1" dirty="0">
                <a:latin typeface="+mn-ea"/>
                <a:ea typeface="+mn-ea"/>
              </a:rPr>
              <a:t>三角形の辺の垂直二等分線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AF2BA69-AAD1-9620-0CE3-7D7D9D702A9A}"/>
              </a:ext>
            </a:extLst>
          </p:cNvPr>
          <p:cNvSpPr txBox="1"/>
          <p:nvPr/>
        </p:nvSpPr>
        <p:spPr>
          <a:xfrm>
            <a:off x="182856" y="677304"/>
            <a:ext cx="60180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三角形の３辺の垂直二等分線は</a:t>
            </a:r>
            <a:r>
              <a:rPr lang="en-US" altLang="ja-JP" sz="2400" dirty="0">
                <a:latin typeface="+mn-ea"/>
                <a:ea typeface="+mn-ea"/>
              </a:rPr>
              <a:t>1</a:t>
            </a:r>
            <a:r>
              <a:rPr lang="ja-JP" altLang="en-US" sz="2400" dirty="0">
                <a:latin typeface="+mn-ea"/>
                <a:ea typeface="+mn-ea"/>
              </a:rPr>
              <a:t>点で交わる。</a:t>
            </a:r>
            <a:endParaRPr lang="ja-JP" altLang="en-US" sz="2400" dirty="0"/>
          </a:p>
        </p:txBody>
      </p:sp>
      <p:sp>
        <p:nvSpPr>
          <p:cNvPr id="10" name="Text Box 21">
            <a:extLst>
              <a:ext uri="{FF2B5EF4-FFF2-40B4-BE49-F238E27FC236}">
                <a16:creationId xmlns:a16="http://schemas.microsoft.com/office/drawing/2014/main" id="{7B36B69E-F26E-8C04-A4BF-679E415EB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293" y="2734820"/>
            <a:ext cx="43587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辺ＢＣの垂直二等分線の交点を</a:t>
            </a:r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D6CC9BFC-F3A4-5315-0B2F-B7D4477B49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27428" y="3133123"/>
            <a:ext cx="0" cy="59885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54FCC5C-2522-5785-60A6-77CE2E569A47}"/>
              </a:ext>
            </a:extLst>
          </p:cNvPr>
          <p:cNvGrpSpPr/>
          <p:nvPr/>
        </p:nvGrpSpPr>
        <p:grpSpPr>
          <a:xfrm flipH="1">
            <a:off x="6737189" y="3551568"/>
            <a:ext cx="1111449" cy="291642"/>
            <a:chOff x="6928458" y="3226541"/>
            <a:chExt cx="1111449" cy="291642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292C252-D36F-C669-7F0E-D5A467DC9C6A}"/>
                </a:ext>
              </a:extLst>
            </p:cNvPr>
            <p:cNvCxnSpPr/>
            <p:nvPr/>
          </p:nvCxnSpPr>
          <p:spPr>
            <a:xfrm>
              <a:off x="6928458" y="3281699"/>
              <a:ext cx="0" cy="236484"/>
            </a:xfrm>
            <a:prstGeom prst="line">
              <a:avLst/>
            </a:prstGeom>
            <a:ln w="349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CE8B19B6-C969-DE07-6DB1-FF8C97B0433D}"/>
                </a:ext>
              </a:extLst>
            </p:cNvPr>
            <p:cNvCxnSpPr/>
            <p:nvPr/>
          </p:nvCxnSpPr>
          <p:spPr>
            <a:xfrm>
              <a:off x="8039907" y="3276640"/>
              <a:ext cx="0" cy="236484"/>
            </a:xfrm>
            <a:prstGeom prst="line">
              <a:avLst/>
            </a:prstGeom>
            <a:ln w="349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B28DB6AC-9C68-C72E-B09A-C067696B9F07}"/>
                </a:ext>
              </a:extLst>
            </p:cNvPr>
            <p:cNvCxnSpPr/>
            <p:nvPr/>
          </p:nvCxnSpPr>
          <p:spPr>
            <a:xfrm>
              <a:off x="7448148" y="3226541"/>
              <a:ext cx="180126" cy="0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27F3FF34-5C99-FAB4-B05D-19A852CF70FC}"/>
                </a:ext>
              </a:extLst>
            </p:cNvPr>
            <p:cNvCxnSpPr/>
            <p:nvPr/>
          </p:nvCxnSpPr>
          <p:spPr>
            <a:xfrm flipV="1">
              <a:off x="7628271" y="3226541"/>
              <a:ext cx="0" cy="178932"/>
            </a:xfrm>
            <a:prstGeom prst="line">
              <a:avLst/>
            </a:prstGeom>
            <a:solidFill>
              <a:srgbClr val="FFFF99">
                <a:alpha val="53000"/>
              </a:srgb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6" name="テキスト ボックス 2105">
            <a:extLst>
              <a:ext uri="{FF2B5EF4-FFF2-40B4-BE49-F238E27FC236}">
                <a16:creationId xmlns:a16="http://schemas.microsoft.com/office/drawing/2014/main" id="{68071083-6C9C-6A37-6F68-A2DDFF43053C}"/>
              </a:ext>
            </a:extLst>
          </p:cNvPr>
          <p:cNvSpPr txBox="1"/>
          <p:nvPr/>
        </p:nvSpPr>
        <p:spPr>
          <a:xfrm>
            <a:off x="224856" y="3170593"/>
            <a:ext cx="16828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Ｏとすると、</a:t>
            </a:r>
          </a:p>
        </p:txBody>
      </p:sp>
      <p:grpSp>
        <p:nvGrpSpPr>
          <p:cNvPr id="2175" name="グループ化 2174">
            <a:extLst>
              <a:ext uri="{FF2B5EF4-FFF2-40B4-BE49-F238E27FC236}">
                <a16:creationId xmlns:a16="http://schemas.microsoft.com/office/drawing/2014/main" id="{42A71631-51F9-CDD8-195E-7BC6334BE0F5}"/>
              </a:ext>
            </a:extLst>
          </p:cNvPr>
          <p:cNvGrpSpPr/>
          <p:nvPr/>
        </p:nvGrpSpPr>
        <p:grpSpPr>
          <a:xfrm>
            <a:off x="7017472" y="3042671"/>
            <a:ext cx="416355" cy="461665"/>
            <a:chOff x="3530921" y="3482803"/>
            <a:chExt cx="416355" cy="461665"/>
          </a:xfrm>
        </p:grpSpPr>
        <p:sp>
          <p:nvSpPr>
            <p:cNvPr id="2173" name="正方形/長方形 2172">
              <a:extLst>
                <a:ext uri="{FF2B5EF4-FFF2-40B4-BE49-F238E27FC236}">
                  <a16:creationId xmlns:a16="http://schemas.microsoft.com/office/drawing/2014/main" id="{0E7F62DF-8AD0-5DEF-8A73-E88F4976EB92}"/>
                </a:ext>
              </a:extLst>
            </p:cNvPr>
            <p:cNvSpPr/>
            <p:nvPr/>
          </p:nvSpPr>
          <p:spPr>
            <a:xfrm>
              <a:off x="3530921" y="3482803"/>
              <a:ext cx="416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</a:rPr>
                <a:t>Ｏ</a:t>
              </a:r>
              <a:endParaRPr lang="ja-JP" altLang="en-US" sz="2400" dirty="0"/>
            </a:p>
          </p:txBody>
        </p:sp>
        <p:sp>
          <p:nvSpPr>
            <p:cNvPr id="2174" name="楕円 2173">
              <a:extLst>
                <a:ext uri="{FF2B5EF4-FFF2-40B4-BE49-F238E27FC236}">
                  <a16:creationId xmlns:a16="http://schemas.microsoft.com/office/drawing/2014/main" id="{E2A54506-9187-939F-0CA6-04F804C01608}"/>
                </a:ext>
              </a:extLst>
            </p:cNvPr>
            <p:cNvSpPr/>
            <p:nvPr/>
          </p:nvSpPr>
          <p:spPr>
            <a:xfrm>
              <a:off x="3808336" y="3508063"/>
              <a:ext cx="65193" cy="6519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231E725-DB0F-26C8-9F66-53977FC5E7C4}"/>
              </a:ext>
            </a:extLst>
          </p:cNvPr>
          <p:cNvSpPr txBox="1"/>
          <p:nvPr/>
        </p:nvSpPr>
        <p:spPr>
          <a:xfrm>
            <a:off x="224856" y="3501008"/>
            <a:ext cx="16828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ja-JP" altLang="en-US" sz="2400" dirty="0">
                <a:latin typeface="Calibri" pitchFamily="34" charset="0"/>
              </a:rPr>
              <a:t>ＯＡ＝ＯＢ、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88961E9-16B1-2B13-6759-007B9A60E3F3}"/>
              </a:ext>
            </a:extLst>
          </p:cNvPr>
          <p:cNvCxnSpPr>
            <a:cxnSpLocks/>
          </p:cNvCxnSpPr>
          <p:nvPr/>
        </p:nvCxnSpPr>
        <p:spPr>
          <a:xfrm flipV="1">
            <a:off x="7336712" y="1870386"/>
            <a:ext cx="718717" cy="121744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DA55D6FB-B948-49F4-DDA5-2283430B49EB}"/>
              </a:ext>
            </a:extLst>
          </p:cNvPr>
          <p:cNvCxnSpPr>
            <a:cxnSpLocks/>
          </p:cNvCxnSpPr>
          <p:nvPr/>
        </p:nvCxnSpPr>
        <p:spPr>
          <a:xfrm flipV="1">
            <a:off x="5996473" y="3103164"/>
            <a:ext cx="1325629" cy="62090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F7F19F6-C308-F692-88FF-79B56546074C}"/>
              </a:ext>
            </a:extLst>
          </p:cNvPr>
          <p:cNvSpPr txBox="1"/>
          <p:nvPr/>
        </p:nvSpPr>
        <p:spPr>
          <a:xfrm>
            <a:off x="1825901" y="3488976"/>
            <a:ext cx="16828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ja-JP" altLang="en-US" sz="2400" dirty="0">
                <a:latin typeface="Calibri" pitchFamily="34" charset="0"/>
              </a:rPr>
              <a:t>ＯＢ＝ＯＣ</a:t>
            </a:r>
          </a:p>
        </p:txBody>
      </p:sp>
      <p:cxnSp>
        <p:nvCxnSpPr>
          <p:cNvPr id="2048" name="直線コネクタ 2047">
            <a:extLst>
              <a:ext uri="{FF2B5EF4-FFF2-40B4-BE49-F238E27FC236}">
                <a16:creationId xmlns:a16="http://schemas.microsoft.com/office/drawing/2014/main" id="{CA4B4A00-D754-F8F2-717B-FE10CB527A6F}"/>
              </a:ext>
            </a:extLst>
          </p:cNvPr>
          <p:cNvCxnSpPr>
            <a:cxnSpLocks/>
            <a:stCxn id="2174" idx="5"/>
            <a:endCxn id="29" idx="4"/>
          </p:cNvCxnSpPr>
          <p:nvPr/>
        </p:nvCxnSpPr>
        <p:spPr>
          <a:xfrm>
            <a:off x="7350533" y="3123577"/>
            <a:ext cx="1279427" cy="6015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7" name="グループ化 2066">
            <a:extLst>
              <a:ext uri="{FF2B5EF4-FFF2-40B4-BE49-F238E27FC236}">
                <a16:creationId xmlns:a16="http://schemas.microsoft.com/office/drawing/2014/main" id="{0D145D98-E66C-FD92-8F35-8B84CC16E269}"/>
              </a:ext>
            </a:extLst>
          </p:cNvPr>
          <p:cNvGrpSpPr/>
          <p:nvPr/>
        </p:nvGrpSpPr>
        <p:grpSpPr>
          <a:xfrm>
            <a:off x="7352071" y="2792793"/>
            <a:ext cx="1021837" cy="311828"/>
            <a:chOff x="7352071" y="3478506"/>
            <a:chExt cx="1021837" cy="311828"/>
          </a:xfrm>
        </p:grpSpPr>
        <p:sp>
          <p:nvSpPr>
            <p:cNvPr id="2052" name="Line 5">
              <a:extLst>
                <a:ext uri="{FF2B5EF4-FFF2-40B4-BE49-F238E27FC236}">
                  <a16:creationId xmlns:a16="http://schemas.microsoft.com/office/drawing/2014/main" id="{348CD3DD-2F94-ECE6-9481-764C84116B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52071" y="3478506"/>
              <a:ext cx="1006075" cy="31182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2053" name="グループ化 2052">
              <a:extLst>
                <a:ext uri="{FF2B5EF4-FFF2-40B4-BE49-F238E27FC236}">
                  <a16:creationId xmlns:a16="http://schemas.microsoft.com/office/drawing/2014/main" id="{29C99B50-21EE-E4E5-2CCE-6352D7263A34}"/>
                </a:ext>
              </a:extLst>
            </p:cNvPr>
            <p:cNvGrpSpPr/>
            <p:nvPr/>
          </p:nvGrpSpPr>
          <p:grpSpPr>
            <a:xfrm rot="15112290" flipH="1">
              <a:off x="8194379" y="3497817"/>
              <a:ext cx="180126" cy="178932"/>
              <a:chOff x="7448148" y="3226541"/>
              <a:chExt cx="180126" cy="178932"/>
            </a:xfrm>
          </p:grpSpPr>
          <p:cxnSp>
            <p:nvCxnSpPr>
              <p:cNvPr id="2054" name="直線コネクタ 2053">
                <a:extLst>
                  <a:ext uri="{FF2B5EF4-FFF2-40B4-BE49-F238E27FC236}">
                    <a16:creationId xmlns:a16="http://schemas.microsoft.com/office/drawing/2014/main" id="{7FADC941-B08C-35BF-ECCA-2A15CEEF4001}"/>
                  </a:ext>
                </a:extLst>
              </p:cNvPr>
              <p:cNvCxnSpPr/>
              <p:nvPr/>
            </p:nvCxnSpPr>
            <p:spPr>
              <a:xfrm>
                <a:off x="7448148" y="3226541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5" name="直線コネクタ 2054">
                <a:extLst>
                  <a:ext uri="{FF2B5EF4-FFF2-40B4-BE49-F238E27FC236}">
                    <a16:creationId xmlns:a16="http://schemas.microsoft.com/office/drawing/2014/main" id="{74795FB1-18A3-EF53-028E-CC254B3489CC}"/>
                  </a:ext>
                </a:extLst>
              </p:cNvPr>
              <p:cNvCxnSpPr/>
              <p:nvPr/>
            </p:nvCxnSpPr>
            <p:spPr>
              <a:xfrm flipV="1">
                <a:off x="7628271" y="3226541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56" name="Text Box 21">
            <a:extLst>
              <a:ext uri="{FF2B5EF4-FFF2-40B4-BE49-F238E27FC236}">
                <a16:creationId xmlns:a16="http://schemas.microsoft.com/office/drawing/2014/main" id="{63F3E9E5-3415-0335-09A8-875DE6D27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19" y="3864274"/>
            <a:ext cx="18485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したがって、</a:t>
            </a:r>
          </a:p>
        </p:txBody>
      </p:sp>
      <p:sp>
        <p:nvSpPr>
          <p:cNvPr id="2057" name="正方形/長方形 2056">
            <a:extLst>
              <a:ext uri="{FF2B5EF4-FFF2-40B4-BE49-F238E27FC236}">
                <a16:creationId xmlns:a16="http://schemas.microsoft.com/office/drawing/2014/main" id="{A2C637C9-03E6-0C55-BF64-24CE121800BC}"/>
              </a:ext>
            </a:extLst>
          </p:cNvPr>
          <p:cNvSpPr/>
          <p:nvPr/>
        </p:nvSpPr>
        <p:spPr>
          <a:xfrm>
            <a:off x="1832218" y="3870567"/>
            <a:ext cx="3383240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Calibri" pitchFamily="34" charset="0"/>
              </a:rPr>
              <a:t>ＯＡ＝ＯＣとなるから</a:t>
            </a:r>
            <a:endParaRPr lang="ja-JP" altLang="en-US" sz="2400" dirty="0"/>
          </a:p>
        </p:txBody>
      </p:sp>
      <p:sp>
        <p:nvSpPr>
          <p:cNvPr id="2058" name="Text Box 21">
            <a:extLst>
              <a:ext uri="{FF2B5EF4-FFF2-40B4-BE49-F238E27FC236}">
                <a16:creationId xmlns:a16="http://schemas.microsoft.com/office/drawing/2014/main" id="{F38DF977-C0D9-9A62-6695-F96430258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147" y="4252158"/>
            <a:ext cx="51921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Ｏは辺ＡＣの垂直二等分線上にもある。</a:t>
            </a:r>
          </a:p>
        </p:txBody>
      </p:sp>
      <p:sp>
        <p:nvSpPr>
          <p:cNvPr id="2063" name="円/楕円 160">
            <a:extLst>
              <a:ext uri="{FF2B5EF4-FFF2-40B4-BE49-F238E27FC236}">
                <a16:creationId xmlns:a16="http://schemas.microsoft.com/office/drawing/2014/main" id="{07A52CC5-EA57-08CA-433E-B2424FF4FFA4}"/>
              </a:ext>
            </a:extLst>
          </p:cNvPr>
          <p:cNvSpPr/>
          <p:nvPr/>
        </p:nvSpPr>
        <p:spPr>
          <a:xfrm>
            <a:off x="8429941" y="3200097"/>
            <a:ext cx="123359" cy="123359"/>
          </a:xfrm>
          <a:prstGeom prst="ellipse">
            <a:avLst/>
          </a:prstGeom>
          <a:noFill/>
          <a:ln w="22225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4" name="円/楕円 161">
            <a:extLst>
              <a:ext uri="{FF2B5EF4-FFF2-40B4-BE49-F238E27FC236}">
                <a16:creationId xmlns:a16="http://schemas.microsoft.com/office/drawing/2014/main" id="{5BBEFD0E-DF09-442C-ADD3-276D566DBFAD}"/>
              </a:ext>
            </a:extLst>
          </p:cNvPr>
          <p:cNvSpPr/>
          <p:nvPr/>
        </p:nvSpPr>
        <p:spPr>
          <a:xfrm>
            <a:off x="8152225" y="2343408"/>
            <a:ext cx="123359" cy="123359"/>
          </a:xfrm>
          <a:prstGeom prst="ellipse">
            <a:avLst/>
          </a:prstGeom>
          <a:noFill/>
          <a:ln w="22225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5" name="フローチャート : 代替処理 162">
            <a:extLst>
              <a:ext uri="{FF2B5EF4-FFF2-40B4-BE49-F238E27FC236}">
                <a16:creationId xmlns:a16="http://schemas.microsoft.com/office/drawing/2014/main" id="{8F20675A-E1B8-BB7A-7C49-721EDCA8592B}"/>
              </a:ext>
            </a:extLst>
          </p:cNvPr>
          <p:cNvSpPr/>
          <p:nvPr/>
        </p:nvSpPr>
        <p:spPr>
          <a:xfrm>
            <a:off x="7415427" y="4647559"/>
            <a:ext cx="736798" cy="461665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終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66" name="Text Box 21">
            <a:extLst>
              <a:ext uri="{FF2B5EF4-FFF2-40B4-BE49-F238E27FC236}">
                <a16:creationId xmlns:a16="http://schemas.microsoft.com/office/drawing/2014/main" id="{AA03DA6A-1BB0-1303-EC50-D9E5A68E8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80" y="4637218"/>
            <a:ext cx="72593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Calibri" pitchFamily="34" charset="0"/>
              </a:rPr>
              <a:t>よって、三角形の３辺の垂直二等分線は１点で交わる。</a:t>
            </a:r>
          </a:p>
        </p:txBody>
      </p:sp>
      <p:sp>
        <p:nvSpPr>
          <p:cNvPr id="2068" name="正方形/長方形 2067">
            <a:extLst>
              <a:ext uri="{FF2B5EF4-FFF2-40B4-BE49-F238E27FC236}">
                <a16:creationId xmlns:a16="http://schemas.microsoft.com/office/drawing/2014/main" id="{882A6439-FF83-DF79-6741-1390BE2998B8}"/>
              </a:ext>
            </a:extLst>
          </p:cNvPr>
          <p:cNvSpPr/>
          <p:nvPr/>
        </p:nvSpPr>
        <p:spPr>
          <a:xfrm>
            <a:off x="136851" y="5022276"/>
            <a:ext cx="6618101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Calibri" pitchFamily="34" charset="0"/>
              </a:rPr>
              <a:t>上記の証明において、ＯＡ＝ＯＢ＝ＯＣであるから</a:t>
            </a:r>
            <a:endParaRPr lang="ja-JP" altLang="en-US" sz="2400" dirty="0"/>
          </a:p>
        </p:txBody>
      </p:sp>
      <p:sp>
        <p:nvSpPr>
          <p:cNvPr id="2070" name="円/楕円 7">
            <a:extLst>
              <a:ext uri="{FF2B5EF4-FFF2-40B4-BE49-F238E27FC236}">
                <a16:creationId xmlns:a16="http://schemas.microsoft.com/office/drawing/2014/main" id="{0FA25315-D5E6-0943-66CD-E7BF6027705A}"/>
              </a:ext>
            </a:extLst>
          </p:cNvPr>
          <p:cNvSpPr/>
          <p:nvPr/>
        </p:nvSpPr>
        <p:spPr>
          <a:xfrm>
            <a:off x="7807167" y="3284094"/>
            <a:ext cx="149425" cy="149425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1" name="円/楕円 11">
            <a:extLst>
              <a:ext uri="{FF2B5EF4-FFF2-40B4-BE49-F238E27FC236}">
                <a16:creationId xmlns:a16="http://schemas.microsoft.com/office/drawing/2014/main" id="{2B8A7D85-AFAA-3609-CDD1-99C73DC1CCFB}"/>
              </a:ext>
            </a:extLst>
          </p:cNvPr>
          <p:cNvSpPr/>
          <p:nvPr/>
        </p:nvSpPr>
        <p:spPr>
          <a:xfrm>
            <a:off x="7621357" y="2443199"/>
            <a:ext cx="149425" cy="149425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2" name="円/楕円 12">
            <a:extLst>
              <a:ext uri="{FF2B5EF4-FFF2-40B4-BE49-F238E27FC236}">
                <a16:creationId xmlns:a16="http://schemas.microsoft.com/office/drawing/2014/main" id="{475D2B93-5D7F-3409-AAFA-FF1AFA718B84}"/>
              </a:ext>
            </a:extLst>
          </p:cNvPr>
          <p:cNvSpPr/>
          <p:nvPr/>
        </p:nvSpPr>
        <p:spPr>
          <a:xfrm>
            <a:off x="6796004" y="3240397"/>
            <a:ext cx="149425" cy="149425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3" name="正方形/長方形 2072">
            <a:extLst>
              <a:ext uri="{FF2B5EF4-FFF2-40B4-BE49-F238E27FC236}">
                <a16:creationId xmlns:a16="http://schemas.microsoft.com/office/drawing/2014/main" id="{8F660C46-108B-A179-DA22-9673B5C06805}"/>
              </a:ext>
            </a:extLst>
          </p:cNvPr>
          <p:cNvSpPr/>
          <p:nvPr/>
        </p:nvSpPr>
        <p:spPr>
          <a:xfrm>
            <a:off x="197123" y="5432087"/>
            <a:ext cx="6341178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Ｏを中心として３つの頂点を通る円が存在する。</a:t>
            </a:r>
          </a:p>
        </p:txBody>
      </p:sp>
      <p:sp>
        <p:nvSpPr>
          <p:cNvPr id="2074" name="円弧 2073">
            <a:extLst>
              <a:ext uri="{FF2B5EF4-FFF2-40B4-BE49-F238E27FC236}">
                <a16:creationId xmlns:a16="http://schemas.microsoft.com/office/drawing/2014/main" id="{BE6CBFAA-FB2C-C3C8-927B-C234524C3732}"/>
              </a:ext>
            </a:extLst>
          </p:cNvPr>
          <p:cNvSpPr/>
          <p:nvPr/>
        </p:nvSpPr>
        <p:spPr bwMode="auto">
          <a:xfrm>
            <a:off x="5862674" y="1644324"/>
            <a:ext cx="2915710" cy="2927676"/>
          </a:xfrm>
          <a:prstGeom prst="arc">
            <a:avLst>
              <a:gd name="adj1" fmla="val 16248294"/>
              <a:gd name="adj2" fmla="val 5386037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75" name="円弧 2074">
            <a:extLst>
              <a:ext uri="{FF2B5EF4-FFF2-40B4-BE49-F238E27FC236}">
                <a16:creationId xmlns:a16="http://schemas.microsoft.com/office/drawing/2014/main" id="{DEB3ACCF-C16B-41B6-90B5-2C53B5A889B8}"/>
              </a:ext>
            </a:extLst>
          </p:cNvPr>
          <p:cNvSpPr/>
          <p:nvPr/>
        </p:nvSpPr>
        <p:spPr bwMode="auto">
          <a:xfrm flipH="1">
            <a:off x="5851188" y="1636863"/>
            <a:ext cx="2946923" cy="2935138"/>
          </a:xfrm>
          <a:prstGeom prst="arc">
            <a:avLst>
              <a:gd name="adj1" fmla="val 16136859"/>
              <a:gd name="adj2" fmla="val 5409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76" name="正方形/長方形 2075">
            <a:extLst>
              <a:ext uri="{FF2B5EF4-FFF2-40B4-BE49-F238E27FC236}">
                <a16:creationId xmlns:a16="http://schemas.microsoft.com/office/drawing/2014/main" id="{1C1DDDC0-67D5-B1EA-2272-67E628499B82}"/>
              </a:ext>
            </a:extLst>
          </p:cNvPr>
          <p:cNvSpPr/>
          <p:nvPr/>
        </p:nvSpPr>
        <p:spPr>
          <a:xfrm>
            <a:off x="6284915" y="5428715"/>
            <a:ext cx="2663500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この円を△ＡＢＣの</a:t>
            </a:r>
          </a:p>
        </p:txBody>
      </p:sp>
      <p:sp>
        <p:nvSpPr>
          <p:cNvPr id="2077" name="正方形/長方形 2076">
            <a:extLst>
              <a:ext uri="{FF2B5EF4-FFF2-40B4-BE49-F238E27FC236}">
                <a16:creationId xmlns:a16="http://schemas.microsoft.com/office/drawing/2014/main" id="{FD7D47B8-1884-3036-F362-7ADE59F19159}"/>
              </a:ext>
            </a:extLst>
          </p:cNvPr>
          <p:cNvSpPr/>
          <p:nvPr/>
        </p:nvSpPr>
        <p:spPr>
          <a:xfrm>
            <a:off x="2105152" y="5851385"/>
            <a:ext cx="4690852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その中心Ｏを△ＡＢＣの外心という。</a:t>
            </a:r>
          </a:p>
        </p:txBody>
      </p:sp>
      <p:sp>
        <p:nvSpPr>
          <p:cNvPr id="2078" name="正方形/長方形 2077">
            <a:extLst>
              <a:ext uri="{FF2B5EF4-FFF2-40B4-BE49-F238E27FC236}">
                <a16:creationId xmlns:a16="http://schemas.microsoft.com/office/drawing/2014/main" id="{06872CF0-326A-756F-EECA-FA9D88363704}"/>
              </a:ext>
            </a:extLst>
          </p:cNvPr>
          <p:cNvSpPr/>
          <p:nvPr/>
        </p:nvSpPr>
        <p:spPr>
          <a:xfrm>
            <a:off x="175627" y="6253564"/>
            <a:ext cx="251087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三角形の外心は、</a:t>
            </a:r>
          </a:p>
        </p:txBody>
      </p:sp>
      <p:sp>
        <p:nvSpPr>
          <p:cNvPr id="2079" name="正方形/長方形 2078">
            <a:extLst>
              <a:ext uri="{FF2B5EF4-FFF2-40B4-BE49-F238E27FC236}">
                <a16:creationId xmlns:a16="http://schemas.microsoft.com/office/drawing/2014/main" id="{374AFC17-5F73-2FDB-B503-255C9ECD479A}"/>
              </a:ext>
            </a:extLst>
          </p:cNvPr>
          <p:cNvSpPr/>
          <p:nvPr/>
        </p:nvSpPr>
        <p:spPr>
          <a:xfrm>
            <a:off x="2559181" y="6257824"/>
            <a:ext cx="5508225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３辺の垂直二等分線が交わる点である。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75C3C7B-CCAE-7092-DC3E-00E61F719925}"/>
              </a:ext>
            </a:extLst>
          </p:cNvPr>
          <p:cNvSpPr/>
          <p:nvPr/>
        </p:nvSpPr>
        <p:spPr>
          <a:xfrm>
            <a:off x="182856" y="5853704"/>
            <a:ext cx="2111822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外接円といい、</a:t>
            </a:r>
          </a:p>
        </p:txBody>
      </p:sp>
    </p:spTree>
    <p:extLst>
      <p:ext uri="{BB962C8B-B14F-4D97-AF65-F5344CB8AC3E}">
        <p14:creationId xmlns:p14="http://schemas.microsoft.com/office/powerpoint/2010/main" val="19200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25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75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25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25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25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5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25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75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25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25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25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8" grpId="0"/>
      <p:bldP spid="2056" grpId="0"/>
      <p:bldP spid="2057" grpId="0"/>
      <p:bldP spid="2058" grpId="0"/>
      <p:bldP spid="2063" grpId="0" animBg="1"/>
      <p:bldP spid="2064" grpId="0" animBg="1"/>
      <p:bldP spid="2065" grpId="0" animBg="1"/>
      <p:bldP spid="2066" grpId="0"/>
      <p:bldP spid="2068" grpId="0"/>
      <p:bldP spid="2070" grpId="0" animBg="1"/>
      <p:bldP spid="2071" grpId="0" animBg="1"/>
      <p:bldP spid="2072" grpId="0" animBg="1"/>
      <p:bldP spid="2073" grpId="0"/>
      <p:bldP spid="2074" grpId="0" animBg="1"/>
      <p:bldP spid="2075" grpId="0" animBg="1"/>
      <p:bldP spid="2076" grpId="0"/>
      <p:bldP spid="2077" grpId="0"/>
      <p:bldP spid="2078" grpId="0"/>
      <p:bldP spid="2079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5D47A-01F3-D5A1-F048-4C7D10B96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79469E5-92CE-B1AD-C3F9-851590875317}"/>
              </a:ext>
            </a:extLst>
          </p:cNvPr>
          <p:cNvSpPr/>
          <p:nvPr/>
        </p:nvSpPr>
        <p:spPr>
          <a:xfrm>
            <a:off x="136852" y="102856"/>
            <a:ext cx="5744644" cy="1783597"/>
          </a:xfrm>
          <a:prstGeom prst="roundRect">
            <a:avLst>
              <a:gd name="adj" fmla="val 12062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5F286DCF-5AC0-50CE-7BFF-F583F72BB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49" y="102727"/>
            <a:ext cx="2121611" cy="387286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spcBef>
                <a:spcPct val="50000"/>
              </a:spcBef>
              <a:buFontTx/>
              <a:buNone/>
              <a:defRPr/>
            </a:pPr>
            <a:r>
              <a:rPr lang="ja-JP" altLang="en-US" sz="2400" b="1" dirty="0">
                <a:latin typeface="+mn-ea"/>
                <a:ea typeface="+mn-ea"/>
              </a:rPr>
              <a:t>三角形の外心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5E477F-D69D-B5A1-E284-0596ACC14A5C}"/>
              </a:ext>
            </a:extLst>
          </p:cNvPr>
          <p:cNvSpPr txBox="1"/>
          <p:nvPr/>
        </p:nvSpPr>
        <p:spPr>
          <a:xfrm>
            <a:off x="254920" y="456105"/>
            <a:ext cx="5596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１　三角形の３つの頂点を通る円を外接円</a:t>
            </a:r>
            <a:endParaRPr lang="ja-JP" altLang="en-US" sz="2400" dirty="0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D806953-5086-FAEC-E0CF-BAD89533BFE7}"/>
              </a:ext>
            </a:extLst>
          </p:cNvPr>
          <p:cNvGrpSpPr/>
          <p:nvPr/>
        </p:nvGrpSpPr>
        <p:grpSpPr>
          <a:xfrm>
            <a:off x="6366966" y="98723"/>
            <a:ext cx="2381498" cy="1802042"/>
            <a:chOff x="5485276" y="2615745"/>
            <a:chExt cx="3377476" cy="2555683"/>
          </a:xfrm>
        </p:grpSpPr>
        <p:sp>
          <p:nvSpPr>
            <p:cNvPr id="29" name="二等辺三角形 28">
              <a:extLst>
                <a:ext uri="{FF2B5EF4-FFF2-40B4-BE49-F238E27FC236}">
                  <a16:creationId xmlns:a16="http://schemas.microsoft.com/office/drawing/2014/main" id="{6F922D7C-A871-A857-E8F5-127828BF1B1E}"/>
                </a:ext>
              </a:extLst>
            </p:cNvPr>
            <p:cNvSpPr/>
            <p:nvPr/>
          </p:nvSpPr>
          <p:spPr>
            <a:xfrm>
              <a:off x="5835534" y="2987771"/>
              <a:ext cx="2632500" cy="1868342"/>
            </a:xfrm>
            <a:prstGeom prst="triangle">
              <a:avLst>
                <a:gd name="adj" fmla="val 7821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A555DD99-D6B4-B7FA-E5F4-251A04881BE5}"/>
                </a:ext>
              </a:extLst>
            </p:cNvPr>
            <p:cNvSpPr/>
            <p:nvPr/>
          </p:nvSpPr>
          <p:spPr>
            <a:xfrm>
              <a:off x="7697304" y="2615745"/>
              <a:ext cx="416355" cy="4801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Ａ</a:t>
              </a:r>
              <a:endParaRPr lang="ja-JP" altLang="en-US" sz="1600" dirty="0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50AD0EC3-DEE7-41AD-82B0-E52F0454B300}"/>
                </a:ext>
              </a:extLst>
            </p:cNvPr>
            <p:cNvSpPr/>
            <p:nvPr/>
          </p:nvSpPr>
          <p:spPr>
            <a:xfrm>
              <a:off x="5485276" y="4642605"/>
              <a:ext cx="416355" cy="4801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Ｂ</a:t>
              </a:r>
              <a:endParaRPr lang="ja-JP" altLang="en-US" sz="1600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F9F78CE-F381-9EE2-A189-DA0325ACCD2D}"/>
                </a:ext>
              </a:extLst>
            </p:cNvPr>
            <p:cNvSpPr/>
            <p:nvPr/>
          </p:nvSpPr>
          <p:spPr>
            <a:xfrm>
              <a:off x="8446397" y="4691286"/>
              <a:ext cx="416355" cy="4801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Ｃ</a:t>
              </a:r>
              <a:endParaRPr lang="ja-JP" altLang="en-US" sz="1600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DAD8118-98E1-3411-AA2D-00A370C4D29F}"/>
              </a:ext>
            </a:extLst>
          </p:cNvPr>
          <p:cNvGrpSpPr/>
          <p:nvPr/>
        </p:nvGrpSpPr>
        <p:grpSpPr>
          <a:xfrm>
            <a:off x="6863561" y="909861"/>
            <a:ext cx="1015474" cy="350146"/>
            <a:chOff x="6862680" y="1072765"/>
            <a:chExt cx="1015474" cy="350146"/>
          </a:xfrm>
        </p:grpSpPr>
        <p:sp>
          <p:nvSpPr>
            <p:cNvPr id="102" name="Line 5">
              <a:extLst>
                <a:ext uri="{FF2B5EF4-FFF2-40B4-BE49-F238E27FC236}">
                  <a16:creationId xmlns:a16="http://schemas.microsoft.com/office/drawing/2014/main" id="{BA45DDB8-D164-E1E5-DA79-67F9077262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3007" y="1156460"/>
              <a:ext cx="243883" cy="26645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749502C4-3120-CABB-0D67-4BA335DF73AE}"/>
                </a:ext>
              </a:extLst>
            </p:cNvPr>
            <p:cNvGrpSpPr/>
            <p:nvPr/>
          </p:nvGrpSpPr>
          <p:grpSpPr>
            <a:xfrm rot="8292169">
              <a:off x="6862680" y="1072765"/>
              <a:ext cx="1015474" cy="229831"/>
              <a:chOff x="6713190" y="3226541"/>
              <a:chExt cx="1440160" cy="325950"/>
            </a:xfrm>
          </p:grpSpPr>
          <p:cxnSp>
            <p:nvCxnSpPr>
              <p:cNvPr id="133" name="直線コネクタ 132">
                <a:extLst>
                  <a:ext uri="{FF2B5EF4-FFF2-40B4-BE49-F238E27FC236}">
                    <a16:creationId xmlns:a16="http://schemas.microsoft.com/office/drawing/2014/main" id="{A562D016-AA2E-5F3A-4DF8-7531BEBF6ADA}"/>
                  </a:ext>
                </a:extLst>
              </p:cNvPr>
              <p:cNvCxnSpPr/>
              <p:nvPr/>
            </p:nvCxnSpPr>
            <p:spPr>
              <a:xfrm>
                <a:off x="6713190" y="3316007"/>
                <a:ext cx="0" cy="2364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コネクタ 133">
                <a:extLst>
                  <a:ext uri="{FF2B5EF4-FFF2-40B4-BE49-F238E27FC236}">
                    <a16:creationId xmlns:a16="http://schemas.microsoft.com/office/drawing/2014/main" id="{EB7DB68B-09F0-5F19-E144-FD7E8C20B235}"/>
                  </a:ext>
                </a:extLst>
              </p:cNvPr>
              <p:cNvCxnSpPr/>
              <p:nvPr/>
            </p:nvCxnSpPr>
            <p:spPr>
              <a:xfrm>
                <a:off x="8153350" y="3316007"/>
                <a:ext cx="0" cy="2364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コネクタ 134">
                <a:extLst>
                  <a:ext uri="{FF2B5EF4-FFF2-40B4-BE49-F238E27FC236}">
                    <a16:creationId xmlns:a16="http://schemas.microsoft.com/office/drawing/2014/main" id="{B61D3227-ED69-1065-D44D-9E8794275B3F}"/>
                  </a:ext>
                </a:extLst>
              </p:cNvPr>
              <p:cNvCxnSpPr/>
              <p:nvPr/>
            </p:nvCxnSpPr>
            <p:spPr>
              <a:xfrm>
                <a:off x="7448148" y="3226541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線コネクタ 135">
                <a:extLst>
                  <a:ext uri="{FF2B5EF4-FFF2-40B4-BE49-F238E27FC236}">
                    <a16:creationId xmlns:a16="http://schemas.microsoft.com/office/drawing/2014/main" id="{38AD75CE-415B-9268-C39D-0D4277B4FB9F}"/>
                  </a:ext>
                </a:extLst>
              </p:cNvPr>
              <p:cNvCxnSpPr/>
              <p:nvPr/>
            </p:nvCxnSpPr>
            <p:spPr>
              <a:xfrm flipV="1">
                <a:off x="7628271" y="3226541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4A349444-7EBA-0546-0E35-0416DD31AFC2}"/>
              </a:ext>
            </a:extLst>
          </p:cNvPr>
          <p:cNvGrpSpPr/>
          <p:nvPr/>
        </p:nvGrpSpPr>
        <p:grpSpPr>
          <a:xfrm>
            <a:off x="7135529" y="1260986"/>
            <a:ext cx="785726" cy="500691"/>
            <a:chOff x="7135529" y="1422911"/>
            <a:chExt cx="785726" cy="500691"/>
          </a:xfrm>
        </p:grpSpPr>
        <p:sp>
          <p:nvSpPr>
            <p:cNvPr id="12" name="Line 5">
              <a:extLst>
                <a:ext uri="{FF2B5EF4-FFF2-40B4-BE49-F238E27FC236}">
                  <a16:creationId xmlns:a16="http://schemas.microsoft.com/office/drawing/2014/main" id="{1D4B7195-3AC1-A3A7-0F44-8E2F0E82C2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51714" y="1422911"/>
              <a:ext cx="0" cy="42226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453AA6E7-92BC-DB9B-04DE-BB73A4944316}"/>
                </a:ext>
              </a:extLst>
            </p:cNvPr>
            <p:cNvGrpSpPr/>
            <p:nvPr/>
          </p:nvGrpSpPr>
          <p:grpSpPr>
            <a:xfrm flipH="1">
              <a:off x="7135529" y="1717962"/>
              <a:ext cx="785726" cy="205640"/>
              <a:chOff x="6925578" y="3226541"/>
              <a:chExt cx="1114329" cy="291642"/>
            </a:xfrm>
          </p:grpSpPr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CA8A7C7C-D3B9-9162-4F39-C983071202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25578" y="3293258"/>
                <a:ext cx="2880" cy="224925"/>
              </a:xfrm>
              <a:prstGeom prst="line">
                <a:avLst/>
              </a:prstGeom>
              <a:ln w="349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2FC7470A-5601-667E-0C15-08596DE84E62}"/>
                  </a:ext>
                </a:extLst>
              </p:cNvPr>
              <p:cNvCxnSpPr/>
              <p:nvPr/>
            </p:nvCxnSpPr>
            <p:spPr>
              <a:xfrm>
                <a:off x="8039907" y="3276640"/>
                <a:ext cx="0" cy="236484"/>
              </a:xfrm>
              <a:prstGeom prst="line">
                <a:avLst/>
              </a:prstGeom>
              <a:ln w="349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3E432DC5-9036-EF39-CF48-AF41324A0660}"/>
                  </a:ext>
                </a:extLst>
              </p:cNvPr>
              <p:cNvCxnSpPr/>
              <p:nvPr/>
            </p:nvCxnSpPr>
            <p:spPr>
              <a:xfrm>
                <a:off x="7448148" y="3226541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AD19E977-3EBD-11FA-7F5C-07511124529B}"/>
                  </a:ext>
                </a:extLst>
              </p:cNvPr>
              <p:cNvCxnSpPr/>
              <p:nvPr/>
            </p:nvCxnSpPr>
            <p:spPr>
              <a:xfrm flipV="1">
                <a:off x="7628271" y="3226541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75" name="グループ化 2174">
            <a:extLst>
              <a:ext uri="{FF2B5EF4-FFF2-40B4-BE49-F238E27FC236}">
                <a16:creationId xmlns:a16="http://schemas.microsoft.com/office/drawing/2014/main" id="{362612D4-6321-9E64-E149-78AADDD18171}"/>
              </a:ext>
            </a:extLst>
          </p:cNvPr>
          <p:cNvGrpSpPr/>
          <p:nvPr/>
        </p:nvGrpSpPr>
        <p:grpSpPr>
          <a:xfrm>
            <a:off x="7285318" y="1149365"/>
            <a:ext cx="293577" cy="338554"/>
            <a:chOff x="3463070" y="3414952"/>
            <a:chExt cx="416355" cy="480143"/>
          </a:xfrm>
        </p:grpSpPr>
        <p:sp>
          <p:nvSpPr>
            <p:cNvPr id="2173" name="正方形/長方形 2172">
              <a:extLst>
                <a:ext uri="{FF2B5EF4-FFF2-40B4-BE49-F238E27FC236}">
                  <a16:creationId xmlns:a16="http://schemas.microsoft.com/office/drawing/2014/main" id="{115CD9C3-76BC-04EB-F8BA-A87BC80543D7}"/>
                </a:ext>
              </a:extLst>
            </p:cNvPr>
            <p:cNvSpPr/>
            <p:nvPr/>
          </p:nvSpPr>
          <p:spPr>
            <a:xfrm>
              <a:off x="3463070" y="3414952"/>
              <a:ext cx="416355" cy="4801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Ｏ</a:t>
              </a:r>
              <a:endParaRPr lang="ja-JP" altLang="en-US" sz="1600" dirty="0"/>
            </a:p>
          </p:txBody>
        </p:sp>
        <p:sp>
          <p:nvSpPr>
            <p:cNvPr id="2174" name="楕円 2173">
              <a:extLst>
                <a:ext uri="{FF2B5EF4-FFF2-40B4-BE49-F238E27FC236}">
                  <a16:creationId xmlns:a16="http://schemas.microsoft.com/office/drawing/2014/main" id="{70810201-49DF-0355-7077-DC47DA06599B}"/>
                </a:ext>
              </a:extLst>
            </p:cNvPr>
            <p:cNvSpPr/>
            <p:nvPr/>
          </p:nvSpPr>
          <p:spPr>
            <a:xfrm>
              <a:off x="3808336" y="3508063"/>
              <a:ext cx="65193" cy="6519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FB2E7428-C06C-87C1-7F13-BC9967B43DF6}"/>
              </a:ext>
            </a:extLst>
          </p:cNvPr>
          <p:cNvGrpSpPr/>
          <p:nvPr/>
        </p:nvGrpSpPr>
        <p:grpSpPr>
          <a:xfrm>
            <a:off x="7569090" y="704149"/>
            <a:ext cx="847001" cy="691043"/>
            <a:chOff x="7569090" y="866074"/>
            <a:chExt cx="847001" cy="691043"/>
          </a:xfrm>
        </p:grpSpPr>
        <p:grpSp>
          <p:nvGrpSpPr>
            <p:cNvPr id="2067" name="グループ化 2066">
              <a:extLst>
                <a:ext uri="{FF2B5EF4-FFF2-40B4-BE49-F238E27FC236}">
                  <a16:creationId xmlns:a16="http://schemas.microsoft.com/office/drawing/2014/main" id="{286190D3-37FB-8048-F8A0-B0077176DA20}"/>
                </a:ext>
              </a:extLst>
            </p:cNvPr>
            <p:cNvGrpSpPr/>
            <p:nvPr/>
          </p:nvGrpSpPr>
          <p:grpSpPr>
            <a:xfrm>
              <a:off x="7569090" y="1182940"/>
              <a:ext cx="720509" cy="219874"/>
              <a:chOff x="7352071" y="3478506"/>
              <a:chExt cx="1021837" cy="311828"/>
            </a:xfrm>
          </p:grpSpPr>
          <p:sp>
            <p:nvSpPr>
              <p:cNvPr id="2052" name="Line 5">
                <a:extLst>
                  <a:ext uri="{FF2B5EF4-FFF2-40B4-BE49-F238E27FC236}">
                    <a16:creationId xmlns:a16="http://schemas.microsoft.com/office/drawing/2014/main" id="{8EF226EB-4DE9-266B-31DF-FC4CD11E8B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52071" y="3478506"/>
                <a:ext cx="1006075" cy="311828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2053" name="グループ化 2052">
                <a:extLst>
                  <a:ext uri="{FF2B5EF4-FFF2-40B4-BE49-F238E27FC236}">
                    <a16:creationId xmlns:a16="http://schemas.microsoft.com/office/drawing/2014/main" id="{39E86EC3-63AD-2F68-7BA2-D1B3E05CAFB8}"/>
                  </a:ext>
                </a:extLst>
              </p:cNvPr>
              <p:cNvGrpSpPr/>
              <p:nvPr/>
            </p:nvGrpSpPr>
            <p:grpSpPr>
              <a:xfrm rot="15112290" flipH="1">
                <a:off x="8194379" y="3497817"/>
                <a:ext cx="180126" cy="178932"/>
                <a:chOff x="7448148" y="3226541"/>
                <a:chExt cx="180126" cy="178932"/>
              </a:xfrm>
            </p:grpSpPr>
            <p:cxnSp>
              <p:nvCxnSpPr>
                <p:cNvPr id="2054" name="直線コネクタ 2053">
                  <a:extLst>
                    <a:ext uri="{FF2B5EF4-FFF2-40B4-BE49-F238E27FC236}">
                      <a16:creationId xmlns:a16="http://schemas.microsoft.com/office/drawing/2014/main" id="{2676C5FB-E283-FF3F-1C4F-65D58DE23339}"/>
                    </a:ext>
                  </a:extLst>
                </p:cNvPr>
                <p:cNvCxnSpPr/>
                <p:nvPr/>
              </p:nvCxnSpPr>
              <p:spPr>
                <a:xfrm>
                  <a:off x="7448148" y="3226541"/>
                  <a:ext cx="180126" cy="0"/>
                </a:xfrm>
                <a:prstGeom prst="line">
                  <a:avLst/>
                </a:prstGeom>
                <a:solidFill>
                  <a:srgbClr val="FFFF99">
                    <a:alpha val="53000"/>
                  </a:srgbClr>
                </a:solidFill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5" name="直線コネクタ 2054">
                  <a:extLst>
                    <a:ext uri="{FF2B5EF4-FFF2-40B4-BE49-F238E27FC236}">
                      <a16:creationId xmlns:a16="http://schemas.microsoft.com/office/drawing/2014/main" id="{18314705-1AB5-A07C-BF4B-1FA86E4BC82E}"/>
                    </a:ext>
                  </a:extLst>
                </p:cNvPr>
                <p:cNvCxnSpPr/>
                <p:nvPr/>
              </p:nvCxnSpPr>
              <p:spPr>
                <a:xfrm flipV="1">
                  <a:off x="7628271" y="3226541"/>
                  <a:ext cx="0" cy="178932"/>
                </a:xfrm>
                <a:prstGeom prst="line">
                  <a:avLst/>
                </a:prstGeom>
                <a:solidFill>
                  <a:srgbClr val="FFFF99">
                    <a:alpha val="53000"/>
                  </a:srgbClr>
                </a:solidFill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063" name="円/楕円 160">
              <a:extLst>
                <a:ext uri="{FF2B5EF4-FFF2-40B4-BE49-F238E27FC236}">
                  <a16:creationId xmlns:a16="http://schemas.microsoft.com/office/drawing/2014/main" id="{14A567FE-CA80-F296-DC17-AE59AC6783C8}"/>
                </a:ext>
              </a:extLst>
            </p:cNvPr>
            <p:cNvSpPr/>
            <p:nvPr/>
          </p:nvSpPr>
          <p:spPr>
            <a:xfrm>
              <a:off x="8329109" y="1470135"/>
              <a:ext cx="86982" cy="86982"/>
            </a:xfrm>
            <a:prstGeom prst="ellipse">
              <a:avLst/>
            </a:prstGeom>
            <a:noFill/>
            <a:ln w="222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64" name="円/楕円 161">
              <a:extLst>
                <a:ext uri="{FF2B5EF4-FFF2-40B4-BE49-F238E27FC236}">
                  <a16:creationId xmlns:a16="http://schemas.microsoft.com/office/drawing/2014/main" id="{F572FCB3-6B16-1B65-2EFE-E0752FB1C4D6}"/>
                </a:ext>
              </a:extLst>
            </p:cNvPr>
            <p:cNvSpPr/>
            <p:nvPr/>
          </p:nvSpPr>
          <p:spPr>
            <a:xfrm>
              <a:off x="8133288" y="866074"/>
              <a:ext cx="86982" cy="86982"/>
            </a:xfrm>
            <a:prstGeom prst="ellipse">
              <a:avLst/>
            </a:prstGeom>
            <a:noFill/>
            <a:ln w="222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74" name="円弧 2073">
            <a:extLst>
              <a:ext uri="{FF2B5EF4-FFF2-40B4-BE49-F238E27FC236}">
                <a16:creationId xmlns:a16="http://schemas.microsoft.com/office/drawing/2014/main" id="{CEC023D6-0F35-9B01-0C31-8F6567D7EC13}"/>
              </a:ext>
            </a:extLst>
          </p:cNvPr>
          <p:cNvSpPr/>
          <p:nvPr/>
        </p:nvSpPr>
        <p:spPr bwMode="auto">
          <a:xfrm>
            <a:off x="6525647" y="225612"/>
            <a:ext cx="2046918" cy="2055319"/>
          </a:xfrm>
          <a:prstGeom prst="arc">
            <a:avLst>
              <a:gd name="adj1" fmla="val 16248294"/>
              <a:gd name="adj2" fmla="val 5386037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75" name="円弧 2074">
            <a:extLst>
              <a:ext uri="{FF2B5EF4-FFF2-40B4-BE49-F238E27FC236}">
                <a16:creationId xmlns:a16="http://schemas.microsoft.com/office/drawing/2014/main" id="{A3D847DF-F8AE-B22D-E098-3921246745F0}"/>
              </a:ext>
            </a:extLst>
          </p:cNvPr>
          <p:cNvSpPr/>
          <p:nvPr/>
        </p:nvSpPr>
        <p:spPr bwMode="auto">
          <a:xfrm flipH="1">
            <a:off x="6503299" y="227836"/>
            <a:ext cx="2068830" cy="2060557"/>
          </a:xfrm>
          <a:prstGeom prst="arc">
            <a:avLst>
              <a:gd name="adj1" fmla="val 16136859"/>
              <a:gd name="adj2" fmla="val 5409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DBF4BB-5182-4C1E-1BE6-329F0DD00CA5}"/>
              </a:ext>
            </a:extLst>
          </p:cNvPr>
          <p:cNvSpPr txBox="1"/>
          <p:nvPr/>
        </p:nvSpPr>
        <p:spPr>
          <a:xfrm>
            <a:off x="1484453" y="780820"/>
            <a:ext cx="32315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その中心を外心という。</a:t>
            </a:r>
            <a:endParaRPr lang="ja-JP" altLang="en-US" sz="24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C83C251-9B24-EF0D-61A4-9D4C1E030621}"/>
              </a:ext>
            </a:extLst>
          </p:cNvPr>
          <p:cNvSpPr/>
          <p:nvPr/>
        </p:nvSpPr>
        <p:spPr>
          <a:xfrm>
            <a:off x="256949" y="1131940"/>
            <a:ext cx="285708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　三角形の外心は、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0256EDE-A420-F9BC-6631-6DAFDD58E314}"/>
              </a:ext>
            </a:extLst>
          </p:cNvPr>
          <p:cNvSpPr/>
          <p:nvPr/>
        </p:nvSpPr>
        <p:spPr>
          <a:xfrm>
            <a:off x="3036626" y="1136274"/>
            <a:ext cx="285708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３辺の垂直二等分線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433EAF-17EA-BC04-6849-5E8E73FAD0DA}"/>
              </a:ext>
            </a:extLst>
          </p:cNvPr>
          <p:cNvSpPr txBox="1"/>
          <p:nvPr/>
        </p:nvSpPr>
        <p:spPr>
          <a:xfrm>
            <a:off x="467544" y="784477"/>
            <a:ext cx="1230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といい、</a:t>
            </a:r>
            <a:endParaRPr lang="ja-JP" altLang="en-US" sz="24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1577FB1-C521-48FB-8B75-D51D5CF7E389}"/>
              </a:ext>
            </a:extLst>
          </p:cNvPr>
          <p:cNvSpPr/>
          <p:nvPr/>
        </p:nvSpPr>
        <p:spPr>
          <a:xfrm>
            <a:off x="467544" y="1453509"/>
            <a:ext cx="269410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が交わる点である。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F4A9856-E9C7-7903-2429-008FF2EF8CB5}"/>
              </a:ext>
            </a:extLst>
          </p:cNvPr>
          <p:cNvSpPr txBox="1"/>
          <p:nvPr/>
        </p:nvSpPr>
        <p:spPr>
          <a:xfrm>
            <a:off x="7470363" y="1201858"/>
            <a:ext cx="7303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外心</a:t>
            </a:r>
            <a:endParaRPr lang="ja-JP" altLang="en-US" sz="20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7C2009-A4F4-71F3-876B-76C85F569F17}"/>
              </a:ext>
            </a:extLst>
          </p:cNvPr>
          <p:cNvSpPr txBox="1"/>
          <p:nvPr/>
        </p:nvSpPr>
        <p:spPr>
          <a:xfrm>
            <a:off x="6161559" y="98820"/>
            <a:ext cx="11433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+mn-ea"/>
              </a:rPr>
              <a:t>外接円</a:t>
            </a:r>
            <a:endParaRPr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3183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25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  <p:bldP spid="2074" grpId="0" animBg="1"/>
      <p:bldP spid="2075" grpId="0" animBg="1"/>
      <p:bldP spid="6" grpId="0"/>
      <p:bldP spid="8" grpId="0"/>
      <p:bldP spid="9" grpId="0"/>
      <p:bldP spid="21" grpId="0"/>
      <p:bldP spid="23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89D5B-7611-0180-CE0C-4B23A60CC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図 2060">
            <a:extLst>
              <a:ext uri="{FF2B5EF4-FFF2-40B4-BE49-F238E27FC236}">
                <a16:creationId xmlns:a16="http://schemas.microsoft.com/office/drawing/2014/main" id="{06806E68-4E70-2376-43C5-E443388EA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501688" y="2402867"/>
            <a:ext cx="2521208" cy="1992745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B6FF52F-CA05-30E6-81B4-9EA812E22A12}"/>
              </a:ext>
            </a:extLst>
          </p:cNvPr>
          <p:cNvSpPr/>
          <p:nvPr/>
        </p:nvSpPr>
        <p:spPr>
          <a:xfrm>
            <a:off x="136852" y="102856"/>
            <a:ext cx="5744644" cy="1783597"/>
          </a:xfrm>
          <a:prstGeom prst="roundRect">
            <a:avLst>
              <a:gd name="adj" fmla="val 12062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8C7C4BE4-CD5C-7877-873B-5EA4CC472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49" y="102727"/>
            <a:ext cx="2121611" cy="387286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spcBef>
                <a:spcPct val="50000"/>
              </a:spcBef>
              <a:buFontTx/>
              <a:buNone/>
              <a:defRPr/>
            </a:pPr>
            <a:r>
              <a:rPr lang="ja-JP" altLang="en-US" sz="2400" b="1" dirty="0">
                <a:latin typeface="+mn-ea"/>
                <a:ea typeface="+mn-ea"/>
              </a:rPr>
              <a:t>三角形の外心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C565DE3-BEA0-6184-10ED-4E59F5F1C567}"/>
              </a:ext>
            </a:extLst>
          </p:cNvPr>
          <p:cNvSpPr txBox="1"/>
          <p:nvPr/>
        </p:nvSpPr>
        <p:spPr>
          <a:xfrm>
            <a:off x="254920" y="456105"/>
            <a:ext cx="5596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１　三角形の３つの頂点を通る円を外接円</a:t>
            </a:r>
            <a:endParaRPr lang="ja-JP" altLang="en-US" sz="2400" dirty="0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7AE325C-BD95-383C-435B-FF5A94F6639A}"/>
              </a:ext>
            </a:extLst>
          </p:cNvPr>
          <p:cNvGrpSpPr/>
          <p:nvPr/>
        </p:nvGrpSpPr>
        <p:grpSpPr>
          <a:xfrm>
            <a:off x="6366966" y="98723"/>
            <a:ext cx="2381498" cy="1802042"/>
            <a:chOff x="5485276" y="2615745"/>
            <a:chExt cx="3377476" cy="2555683"/>
          </a:xfrm>
        </p:grpSpPr>
        <p:sp>
          <p:nvSpPr>
            <p:cNvPr id="29" name="二等辺三角形 28">
              <a:extLst>
                <a:ext uri="{FF2B5EF4-FFF2-40B4-BE49-F238E27FC236}">
                  <a16:creationId xmlns:a16="http://schemas.microsoft.com/office/drawing/2014/main" id="{CF8237FB-DAD8-2B23-E77A-456DE68C18F8}"/>
                </a:ext>
              </a:extLst>
            </p:cNvPr>
            <p:cNvSpPr/>
            <p:nvPr/>
          </p:nvSpPr>
          <p:spPr>
            <a:xfrm>
              <a:off x="5835534" y="2987771"/>
              <a:ext cx="2632500" cy="1868342"/>
            </a:xfrm>
            <a:prstGeom prst="triangle">
              <a:avLst>
                <a:gd name="adj" fmla="val 7821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E1C9B191-6A90-6C3F-06F6-FEEC84264C4F}"/>
                </a:ext>
              </a:extLst>
            </p:cNvPr>
            <p:cNvSpPr/>
            <p:nvPr/>
          </p:nvSpPr>
          <p:spPr>
            <a:xfrm>
              <a:off x="7697304" y="2615745"/>
              <a:ext cx="416355" cy="4801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Ａ</a:t>
              </a:r>
              <a:endParaRPr lang="ja-JP" altLang="en-US" sz="1600" dirty="0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810F8EF9-22E3-E51F-045E-29F581992FA5}"/>
                </a:ext>
              </a:extLst>
            </p:cNvPr>
            <p:cNvSpPr/>
            <p:nvPr/>
          </p:nvSpPr>
          <p:spPr>
            <a:xfrm>
              <a:off x="5485276" y="4642605"/>
              <a:ext cx="416355" cy="4801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Ｂ</a:t>
              </a:r>
              <a:endParaRPr lang="ja-JP" altLang="en-US" sz="1600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616DEED-1005-3D56-BED2-8191E0535BC6}"/>
                </a:ext>
              </a:extLst>
            </p:cNvPr>
            <p:cNvSpPr/>
            <p:nvPr/>
          </p:nvSpPr>
          <p:spPr>
            <a:xfrm>
              <a:off x="8446397" y="4691286"/>
              <a:ext cx="416355" cy="4801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Ｃ</a:t>
              </a:r>
              <a:endParaRPr lang="ja-JP" altLang="en-US" sz="1600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DD0387FD-0B12-173F-1918-334180CD1C8F}"/>
              </a:ext>
            </a:extLst>
          </p:cNvPr>
          <p:cNvGrpSpPr/>
          <p:nvPr/>
        </p:nvGrpSpPr>
        <p:grpSpPr>
          <a:xfrm>
            <a:off x="6863561" y="909861"/>
            <a:ext cx="1015474" cy="350146"/>
            <a:chOff x="6862680" y="1072765"/>
            <a:chExt cx="1015474" cy="350146"/>
          </a:xfrm>
        </p:grpSpPr>
        <p:sp>
          <p:nvSpPr>
            <p:cNvPr id="102" name="Line 5">
              <a:extLst>
                <a:ext uri="{FF2B5EF4-FFF2-40B4-BE49-F238E27FC236}">
                  <a16:creationId xmlns:a16="http://schemas.microsoft.com/office/drawing/2014/main" id="{D23B9C64-4787-ACCF-B90D-803B63E7C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3007" y="1156460"/>
              <a:ext cx="243883" cy="26645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650E736F-9234-4661-94DE-05BE027A07E8}"/>
                </a:ext>
              </a:extLst>
            </p:cNvPr>
            <p:cNvGrpSpPr/>
            <p:nvPr/>
          </p:nvGrpSpPr>
          <p:grpSpPr>
            <a:xfrm rot="8292169">
              <a:off x="6862680" y="1072765"/>
              <a:ext cx="1015474" cy="229831"/>
              <a:chOff x="6713190" y="3226541"/>
              <a:chExt cx="1440160" cy="325950"/>
            </a:xfrm>
          </p:grpSpPr>
          <p:cxnSp>
            <p:nvCxnSpPr>
              <p:cNvPr id="133" name="直線コネクタ 132">
                <a:extLst>
                  <a:ext uri="{FF2B5EF4-FFF2-40B4-BE49-F238E27FC236}">
                    <a16:creationId xmlns:a16="http://schemas.microsoft.com/office/drawing/2014/main" id="{8A42AA67-C414-20F1-B9F9-C8505A457659}"/>
                  </a:ext>
                </a:extLst>
              </p:cNvPr>
              <p:cNvCxnSpPr/>
              <p:nvPr/>
            </p:nvCxnSpPr>
            <p:spPr>
              <a:xfrm>
                <a:off x="6713190" y="3316007"/>
                <a:ext cx="0" cy="2364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コネクタ 133">
                <a:extLst>
                  <a:ext uri="{FF2B5EF4-FFF2-40B4-BE49-F238E27FC236}">
                    <a16:creationId xmlns:a16="http://schemas.microsoft.com/office/drawing/2014/main" id="{898BB20C-36B8-641B-46A6-3A39BA98ED83}"/>
                  </a:ext>
                </a:extLst>
              </p:cNvPr>
              <p:cNvCxnSpPr/>
              <p:nvPr/>
            </p:nvCxnSpPr>
            <p:spPr>
              <a:xfrm>
                <a:off x="8153350" y="3316007"/>
                <a:ext cx="0" cy="2364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コネクタ 134">
                <a:extLst>
                  <a:ext uri="{FF2B5EF4-FFF2-40B4-BE49-F238E27FC236}">
                    <a16:creationId xmlns:a16="http://schemas.microsoft.com/office/drawing/2014/main" id="{87CC0DBE-47EA-78FB-077E-7F58456A0EA2}"/>
                  </a:ext>
                </a:extLst>
              </p:cNvPr>
              <p:cNvCxnSpPr/>
              <p:nvPr/>
            </p:nvCxnSpPr>
            <p:spPr>
              <a:xfrm>
                <a:off x="7448148" y="3226541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線コネクタ 135">
                <a:extLst>
                  <a:ext uri="{FF2B5EF4-FFF2-40B4-BE49-F238E27FC236}">
                    <a16:creationId xmlns:a16="http://schemas.microsoft.com/office/drawing/2014/main" id="{8FDA06FF-55DD-D100-45B6-08B5E44577A5}"/>
                  </a:ext>
                </a:extLst>
              </p:cNvPr>
              <p:cNvCxnSpPr/>
              <p:nvPr/>
            </p:nvCxnSpPr>
            <p:spPr>
              <a:xfrm flipV="1">
                <a:off x="7628271" y="3226541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7ED917D-C72C-64C4-A89F-2A15EB3C04D5}"/>
              </a:ext>
            </a:extLst>
          </p:cNvPr>
          <p:cNvGrpSpPr/>
          <p:nvPr/>
        </p:nvGrpSpPr>
        <p:grpSpPr>
          <a:xfrm>
            <a:off x="7135529" y="1260986"/>
            <a:ext cx="785726" cy="500691"/>
            <a:chOff x="7135529" y="1422911"/>
            <a:chExt cx="785726" cy="500691"/>
          </a:xfrm>
        </p:grpSpPr>
        <p:sp>
          <p:nvSpPr>
            <p:cNvPr id="12" name="Line 5">
              <a:extLst>
                <a:ext uri="{FF2B5EF4-FFF2-40B4-BE49-F238E27FC236}">
                  <a16:creationId xmlns:a16="http://schemas.microsoft.com/office/drawing/2014/main" id="{130D3DE7-5DDD-4072-ED22-8BA43C0B97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51714" y="1422911"/>
              <a:ext cx="0" cy="42226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48C96038-E3A3-14BC-048A-A0F3799100CA}"/>
                </a:ext>
              </a:extLst>
            </p:cNvPr>
            <p:cNvGrpSpPr/>
            <p:nvPr/>
          </p:nvGrpSpPr>
          <p:grpSpPr>
            <a:xfrm flipH="1">
              <a:off x="7135529" y="1717962"/>
              <a:ext cx="785726" cy="205640"/>
              <a:chOff x="6925578" y="3226541"/>
              <a:chExt cx="1114329" cy="291642"/>
            </a:xfrm>
          </p:grpSpPr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68E6CA59-DEBC-0A7A-0F83-436CD9FF29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25578" y="3293258"/>
                <a:ext cx="2880" cy="224925"/>
              </a:xfrm>
              <a:prstGeom prst="line">
                <a:avLst/>
              </a:prstGeom>
              <a:ln w="349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2571B58B-C588-9374-9E84-7827B3E679BF}"/>
                  </a:ext>
                </a:extLst>
              </p:cNvPr>
              <p:cNvCxnSpPr/>
              <p:nvPr/>
            </p:nvCxnSpPr>
            <p:spPr>
              <a:xfrm>
                <a:off x="8039907" y="3276640"/>
                <a:ext cx="0" cy="236484"/>
              </a:xfrm>
              <a:prstGeom prst="line">
                <a:avLst/>
              </a:prstGeom>
              <a:ln w="349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AC8C3CD7-41E1-EF7B-2C25-0C7ACC44FCB8}"/>
                  </a:ext>
                </a:extLst>
              </p:cNvPr>
              <p:cNvCxnSpPr/>
              <p:nvPr/>
            </p:nvCxnSpPr>
            <p:spPr>
              <a:xfrm>
                <a:off x="7448148" y="3226541"/>
                <a:ext cx="180126" cy="0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38F0F4EE-8ECD-F17D-F0D7-52B06E122EFD}"/>
                  </a:ext>
                </a:extLst>
              </p:cNvPr>
              <p:cNvCxnSpPr/>
              <p:nvPr/>
            </p:nvCxnSpPr>
            <p:spPr>
              <a:xfrm flipV="1">
                <a:off x="7628271" y="3226541"/>
                <a:ext cx="0" cy="178932"/>
              </a:xfrm>
              <a:prstGeom prst="line">
                <a:avLst/>
              </a:prstGeom>
              <a:solidFill>
                <a:srgbClr val="FFFF99">
                  <a:alpha val="53000"/>
                </a:srgbClr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75" name="グループ化 2174">
            <a:extLst>
              <a:ext uri="{FF2B5EF4-FFF2-40B4-BE49-F238E27FC236}">
                <a16:creationId xmlns:a16="http://schemas.microsoft.com/office/drawing/2014/main" id="{D594F948-8C5E-15FF-B83B-F9EDE06D67A0}"/>
              </a:ext>
            </a:extLst>
          </p:cNvPr>
          <p:cNvGrpSpPr/>
          <p:nvPr/>
        </p:nvGrpSpPr>
        <p:grpSpPr>
          <a:xfrm>
            <a:off x="7285318" y="1149365"/>
            <a:ext cx="293577" cy="338554"/>
            <a:chOff x="3463070" y="3414952"/>
            <a:chExt cx="416355" cy="480143"/>
          </a:xfrm>
        </p:grpSpPr>
        <p:sp>
          <p:nvSpPr>
            <p:cNvPr id="2173" name="正方形/長方形 2172">
              <a:extLst>
                <a:ext uri="{FF2B5EF4-FFF2-40B4-BE49-F238E27FC236}">
                  <a16:creationId xmlns:a16="http://schemas.microsoft.com/office/drawing/2014/main" id="{F1571EF3-8FCA-1F79-E2E8-47FD3D2FB662}"/>
                </a:ext>
              </a:extLst>
            </p:cNvPr>
            <p:cNvSpPr/>
            <p:nvPr/>
          </p:nvSpPr>
          <p:spPr>
            <a:xfrm>
              <a:off x="3463070" y="3414952"/>
              <a:ext cx="416355" cy="4801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Ｏ</a:t>
              </a:r>
              <a:endParaRPr lang="ja-JP" altLang="en-US" sz="1600" dirty="0"/>
            </a:p>
          </p:txBody>
        </p:sp>
        <p:sp>
          <p:nvSpPr>
            <p:cNvPr id="2174" name="楕円 2173">
              <a:extLst>
                <a:ext uri="{FF2B5EF4-FFF2-40B4-BE49-F238E27FC236}">
                  <a16:creationId xmlns:a16="http://schemas.microsoft.com/office/drawing/2014/main" id="{7951D8CD-A551-3A47-AEDB-B320924B1ABE}"/>
                </a:ext>
              </a:extLst>
            </p:cNvPr>
            <p:cNvSpPr/>
            <p:nvPr/>
          </p:nvSpPr>
          <p:spPr>
            <a:xfrm>
              <a:off x="3808336" y="3508063"/>
              <a:ext cx="65193" cy="6519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4E7FD27A-2235-D074-6211-59C12BCB30F9}"/>
              </a:ext>
            </a:extLst>
          </p:cNvPr>
          <p:cNvGrpSpPr/>
          <p:nvPr/>
        </p:nvGrpSpPr>
        <p:grpSpPr>
          <a:xfrm>
            <a:off x="7569090" y="704149"/>
            <a:ext cx="847001" cy="691043"/>
            <a:chOff x="7569090" y="866074"/>
            <a:chExt cx="847001" cy="691043"/>
          </a:xfrm>
        </p:grpSpPr>
        <p:grpSp>
          <p:nvGrpSpPr>
            <p:cNvPr id="2067" name="グループ化 2066">
              <a:extLst>
                <a:ext uri="{FF2B5EF4-FFF2-40B4-BE49-F238E27FC236}">
                  <a16:creationId xmlns:a16="http://schemas.microsoft.com/office/drawing/2014/main" id="{BBD840C9-7B1C-979A-8A8E-FC1E8DAB988A}"/>
                </a:ext>
              </a:extLst>
            </p:cNvPr>
            <p:cNvGrpSpPr/>
            <p:nvPr/>
          </p:nvGrpSpPr>
          <p:grpSpPr>
            <a:xfrm>
              <a:off x="7569090" y="1182940"/>
              <a:ext cx="720509" cy="219874"/>
              <a:chOff x="7352071" y="3478506"/>
              <a:chExt cx="1021837" cy="311828"/>
            </a:xfrm>
          </p:grpSpPr>
          <p:sp>
            <p:nvSpPr>
              <p:cNvPr id="2052" name="Line 5">
                <a:extLst>
                  <a:ext uri="{FF2B5EF4-FFF2-40B4-BE49-F238E27FC236}">
                    <a16:creationId xmlns:a16="http://schemas.microsoft.com/office/drawing/2014/main" id="{838CDE8B-29BF-2603-B1FE-62FF95DDCF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52071" y="3478506"/>
                <a:ext cx="1006075" cy="311828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2053" name="グループ化 2052">
                <a:extLst>
                  <a:ext uri="{FF2B5EF4-FFF2-40B4-BE49-F238E27FC236}">
                    <a16:creationId xmlns:a16="http://schemas.microsoft.com/office/drawing/2014/main" id="{F47EE5A9-36E2-B6E2-DC29-05A7D2FFED2A}"/>
                  </a:ext>
                </a:extLst>
              </p:cNvPr>
              <p:cNvGrpSpPr/>
              <p:nvPr/>
            </p:nvGrpSpPr>
            <p:grpSpPr>
              <a:xfrm rot="15112290" flipH="1">
                <a:off x="8194379" y="3497817"/>
                <a:ext cx="180126" cy="178932"/>
                <a:chOff x="7448148" y="3226541"/>
                <a:chExt cx="180126" cy="178932"/>
              </a:xfrm>
            </p:grpSpPr>
            <p:cxnSp>
              <p:nvCxnSpPr>
                <p:cNvPr id="2054" name="直線コネクタ 2053">
                  <a:extLst>
                    <a:ext uri="{FF2B5EF4-FFF2-40B4-BE49-F238E27FC236}">
                      <a16:creationId xmlns:a16="http://schemas.microsoft.com/office/drawing/2014/main" id="{1F38E5F6-7CD3-3F46-95D2-AF5F6BFA3796}"/>
                    </a:ext>
                  </a:extLst>
                </p:cNvPr>
                <p:cNvCxnSpPr/>
                <p:nvPr/>
              </p:nvCxnSpPr>
              <p:spPr>
                <a:xfrm>
                  <a:off x="7448148" y="3226541"/>
                  <a:ext cx="180126" cy="0"/>
                </a:xfrm>
                <a:prstGeom prst="line">
                  <a:avLst/>
                </a:prstGeom>
                <a:solidFill>
                  <a:srgbClr val="FFFF99">
                    <a:alpha val="53000"/>
                  </a:srgbClr>
                </a:solidFill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5" name="直線コネクタ 2054">
                  <a:extLst>
                    <a:ext uri="{FF2B5EF4-FFF2-40B4-BE49-F238E27FC236}">
                      <a16:creationId xmlns:a16="http://schemas.microsoft.com/office/drawing/2014/main" id="{877A1DAB-FD55-70BA-5D0A-C391DEC9E4D1}"/>
                    </a:ext>
                  </a:extLst>
                </p:cNvPr>
                <p:cNvCxnSpPr/>
                <p:nvPr/>
              </p:nvCxnSpPr>
              <p:spPr>
                <a:xfrm flipV="1">
                  <a:off x="7628271" y="3226541"/>
                  <a:ext cx="0" cy="178932"/>
                </a:xfrm>
                <a:prstGeom prst="line">
                  <a:avLst/>
                </a:prstGeom>
                <a:solidFill>
                  <a:srgbClr val="FFFF99">
                    <a:alpha val="53000"/>
                  </a:srgbClr>
                </a:solidFill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063" name="円/楕円 160">
              <a:extLst>
                <a:ext uri="{FF2B5EF4-FFF2-40B4-BE49-F238E27FC236}">
                  <a16:creationId xmlns:a16="http://schemas.microsoft.com/office/drawing/2014/main" id="{9490FD85-8C41-8FBD-C0D9-1029566D5940}"/>
                </a:ext>
              </a:extLst>
            </p:cNvPr>
            <p:cNvSpPr/>
            <p:nvPr/>
          </p:nvSpPr>
          <p:spPr>
            <a:xfrm>
              <a:off x="8329109" y="1470135"/>
              <a:ext cx="86982" cy="86982"/>
            </a:xfrm>
            <a:prstGeom prst="ellipse">
              <a:avLst/>
            </a:prstGeom>
            <a:noFill/>
            <a:ln w="222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64" name="円/楕円 161">
              <a:extLst>
                <a:ext uri="{FF2B5EF4-FFF2-40B4-BE49-F238E27FC236}">
                  <a16:creationId xmlns:a16="http://schemas.microsoft.com/office/drawing/2014/main" id="{23FE2034-D479-4ABF-D9DC-7703F05CB2B8}"/>
                </a:ext>
              </a:extLst>
            </p:cNvPr>
            <p:cNvSpPr/>
            <p:nvPr/>
          </p:nvSpPr>
          <p:spPr>
            <a:xfrm>
              <a:off x="8133288" y="866074"/>
              <a:ext cx="86982" cy="86982"/>
            </a:xfrm>
            <a:prstGeom prst="ellipse">
              <a:avLst/>
            </a:prstGeom>
            <a:noFill/>
            <a:ln w="222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74" name="円弧 2073">
            <a:extLst>
              <a:ext uri="{FF2B5EF4-FFF2-40B4-BE49-F238E27FC236}">
                <a16:creationId xmlns:a16="http://schemas.microsoft.com/office/drawing/2014/main" id="{1DFDA616-9F8E-6D69-A3F7-29F48C7FF270}"/>
              </a:ext>
            </a:extLst>
          </p:cNvPr>
          <p:cNvSpPr/>
          <p:nvPr/>
        </p:nvSpPr>
        <p:spPr bwMode="auto">
          <a:xfrm>
            <a:off x="6525647" y="225612"/>
            <a:ext cx="2046918" cy="2055319"/>
          </a:xfrm>
          <a:prstGeom prst="arc">
            <a:avLst>
              <a:gd name="adj1" fmla="val 16248294"/>
              <a:gd name="adj2" fmla="val 5386037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75" name="円弧 2074">
            <a:extLst>
              <a:ext uri="{FF2B5EF4-FFF2-40B4-BE49-F238E27FC236}">
                <a16:creationId xmlns:a16="http://schemas.microsoft.com/office/drawing/2014/main" id="{709B023B-827E-C5B9-4A95-8A099A213EEC}"/>
              </a:ext>
            </a:extLst>
          </p:cNvPr>
          <p:cNvSpPr/>
          <p:nvPr/>
        </p:nvSpPr>
        <p:spPr bwMode="auto">
          <a:xfrm flipH="1">
            <a:off x="6503299" y="227836"/>
            <a:ext cx="2068830" cy="2060557"/>
          </a:xfrm>
          <a:prstGeom prst="arc">
            <a:avLst>
              <a:gd name="adj1" fmla="val 16136859"/>
              <a:gd name="adj2" fmla="val 5409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466075F-A703-9FF0-56DE-5F04E54BA594}"/>
              </a:ext>
            </a:extLst>
          </p:cNvPr>
          <p:cNvSpPr txBox="1"/>
          <p:nvPr/>
        </p:nvSpPr>
        <p:spPr>
          <a:xfrm>
            <a:off x="1484453" y="780820"/>
            <a:ext cx="32315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その中心を外心という。</a:t>
            </a:r>
            <a:endParaRPr lang="ja-JP" altLang="en-US" sz="24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CF91624-E3E9-FC98-8F3B-E84927112502}"/>
              </a:ext>
            </a:extLst>
          </p:cNvPr>
          <p:cNvSpPr/>
          <p:nvPr/>
        </p:nvSpPr>
        <p:spPr>
          <a:xfrm>
            <a:off x="256949" y="1131940"/>
            <a:ext cx="285708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２　三角形の外心は、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2A2CE95-4952-F3F7-C243-CDAA29D88AD8}"/>
              </a:ext>
            </a:extLst>
          </p:cNvPr>
          <p:cNvSpPr/>
          <p:nvPr/>
        </p:nvSpPr>
        <p:spPr>
          <a:xfrm>
            <a:off x="3036626" y="1136274"/>
            <a:ext cx="285708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３辺の垂直二等分線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60AB3A5-FA7A-36A2-A4E0-35AA50DC3753}"/>
              </a:ext>
            </a:extLst>
          </p:cNvPr>
          <p:cNvSpPr txBox="1"/>
          <p:nvPr/>
        </p:nvSpPr>
        <p:spPr>
          <a:xfrm>
            <a:off x="467544" y="784477"/>
            <a:ext cx="1230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  <a:ea typeface="+mn-ea"/>
              </a:rPr>
              <a:t>といい、</a:t>
            </a:r>
            <a:endParaRPr lang="ja-JP" altLang="en-US" sz="24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BD2C255-61BE-B063-7007-877A986E0451}"/>
              </a:ext>
            </a:extLst>
          </p:cNvPr>
          <p:cNvSpPr/>
          <p:nvPr/>
        </p:nvSpPr>
        <p:spPr>
          <a:xfrm>
            <a:off x="467544" y="1453509"/>
            <a:ext cx="269410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が交わる点である。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E8BC56B-BC1B-9F7E-5A62-3BF6A63FD8CE}"/>
              </a:ext>
            </a:extLst>
          </p:cNvPr>
          <p:cNvSpPr txBox="1"/>
          <p:nvPr/>
        </p:nvSpPr>
        <p:spPr>
          <a:xfrm>
            <a:off x="7470363" y="1201858"/>
            <a:ext cx="7303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外心</a:t>
            </a:r>
            <a:endParaRPr lang="ja-JP" altLang="en-US" sz="20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58440F-9E84-E82B-2B50-E5AFD07BC005}"/>
              </a:ext>
            </a:extLst>
          </p:cNvPr>
          <p:cNvSpPr txBox="1"/>
          <p:nvPr/>
        </p:nvSpPr>
        <p:spPr>
          <a:xfrm>
            <a:off x="6161559" y="98820"/>
            <a:ext cx="11433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+mn-ea"/>
              </a:rPr>
              <a:t>外接円</a:t>
            </a:r>
            <a:endParaRPr lang="ja-JP" altLang="en-US" sz="2000" b="1" dirty="0"/>
          </a:p>
        </p:txBody>
      </p:sp>
      <p:sp>
        <p:nvSpPr>
          <p:cNvPr id="2048" name="フローチャート : 代替処理 27">
            <a:extLst>
              <a:ext uri="{FF2B5EF4-FFF2-40B4-BE49-F238E27FC236}">
                <a16:creationId xmlns:a16="http://schemas.microsoft.com/office/drawing/2014/main" id="{3A22A12A-06B3-D7CF-5A6E-46107B04CDC4}"/>
              </a:ext>
            </a:extLst>
          </p:cNvPr>
          <p:cNvSpPr/>
          <p:nvPr/>
        </p:nvSpPr>
        <p:spPr>
          <a:xfrm>
            <a:off x="168528" y="2180917"/>
            <a:ext cx="726900" cy="720080"/>
          </a:xfrm>
          <a:prstGeom prst="flowChartAlternateProcess">
            <a:avLst/>
          </a:prstGeom>
          <a:solidFill>
            <a:srgbClr val="14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例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30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２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49" name="正方形/長方形 2048">
            <a:extLst>
              <a:ext uri="{FF2B5EF4-FFF2-40B4-BE49-F238E27FC236}">
                <a16:creationId xmlns:a16="http://schemas.microsoft.com/office/drawing/2014/main" id="{D0B8D5AF-27B1-C65B-6124-56F001D80EF5}"/>
              </a:ext>
            </a:extLst>
          </p:cNvPr>
          <p:cNvSpPr/>
          <p:nvPr/>
        </p:nvSpPr>
        <p:spPr>
          <a:xfrm>
            <a:off x="950171" y="2211168"/>
            <a:ext cx="61853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右の図において、点</a:t>
            </a:r>
            <a:r>
              <a:rPr lang="ja-JP" altLang="en-US" sz="2400" dirty="0">
                <a:latin typeface="Calibri" pitchFamily="34" charset="0"/>
              </a:rPr>
              <a:t>Ｏが</a:t>
            </a:r>
            <a:r>
              <a:rPr lang="ja-JP" altLang="en-US" sz="2400" dirty="0"/>
              <a:t>△ＡＢＣの外心である。</a:t>
            </a:r>
          </a:p>
        </p:txBody>
      </p:sp>
      <p:sp>
        <p:nvSpPr>
          <p:cNvPr id="2050" name="テキスト ボックス 2049">
            <a:extLst>
              <a:ext uri="{FF2B5EF4-FFF2-40B4-BE49-F238E27FC236}">
                <a16:creationId xmlns:a16="http://schemas.microsoft.com/office/drawing/2014/main" id="{A558A1BE-E43E-CC5F-BD08-C14936908813}"/>
              </a:ext>
            </a:extLst>
          </p:cNvPr>
          <p:cNvSpPr txBox="1"/>
          <p:nvPr/>
        </p:nvSpPr>
        <p:spPr>
          <a:xfrm>
            <a:off x="973173" y="2661634"/>
            <a:ext cx="16828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Calibri" pitchFamily="34" charset="0"/>
              </a:rPr>
              <a:t>を求めよ。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F941F29-7237-A261-A0F1-E477E3010D40}"/>
              </a:ext>
            </a:extLst>
          </p:cNvPr>
          <p:cNvSpPr/>
          <p:nvPr/>
        </p:nvSpPr>
        <p:spPr>
          <a:xfrm>
            <a:off x="973173" y="3072557"/>
            <a:ext cx="2734731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Ｏは外心であるから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8D58896-6F5B-ADA3-4923-DCB9F32321DE}"/>
              </a:ext>
            </a:extLst>
          </p:cNvPr>
          <p:cNvSpPr/>
          <p:nvPr/>
        </p:nvSpPr>
        <p:spPr>
          <a:xfrm>
            <a:off x="3707904" y="3079344"/>
            <a:ext cx="2274909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Calibri" pitchFamily="34" charset="0"/>
              </a:rPr>
              <a:t>ＯＡ＝ＯＢ＝ＯＣ</a:t>
            </a:r>
            <a:endParaRPr lang="ja-JP" altLang="en-US" sz="2400" dirty="0"/>
          </a:p>
        </p:txBody>
      </p:sp>
      <p:sp>
        <p:nvSpPr>
          <p:cNvPr id="18" name="円/楕円 7">
            <a:extLst>
              <a:ext uri="{FF2B5EF4-FFF2-40B4-BE49-F238E27FC236}">
                <a16:creationId xmlns:a16="http://schemas.microsoft.com/office/drawing/2014/main" id="{4517D349-B4BD-01F4-2F69-D5D7ACF263C9}"/>
              </a:ext>
            </a:extLst>
          </p:cNvPr>
          <p:cNvSpPr/>
          <p:nvPr/>
        </p:nvSpPr>
        <p:spPr>
          <a:xfrm>
            <a:off x="7979542" y="3711623"/>
            <a:ext cx="149425" cy="149425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1">
            <a:extLst>
              <a:ext uri="{FF2B5EF4-FFF2-40B4-BE49-F238E27FC236}">
                <a16:creationId xmlns:a16="http://schemas.microsoft.com/office/drawing/2014/main" id="{E587C74E-D535-6D64-3520-BE5EC67A4144}"/>
              </a:ext>
            </a:extLst>
          </p:cNvPr>
          <p:cNvSpPr/>
          <p:nvPr/>
        </p:nvSpPr>
        <p:spPr>
          <a:xfrm>
            <a:off x="7716607" y="3279575"/>
            <a:ext cx="149425" cy="149425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12">
            <a:extLst>
              <a:ext uri="{FF2B5EF4-FFF2-40B4-BE49-F238E27FC236}">
                <a16:creationId xmlns:a16="http://schemas.microsoft.com/office/drawing/2014/main" id="{A6C10E8E-2429-E58A-AC45-DF93E00483B7}"/>
              </a:ext>
            </a:extLst>
          </p:cNvPr>
          <p:cNvSpPr/>
          <p:nvPr/>
        </p:nvSpPr>
        <p:spPr>
          <a:xfrm>
            <a:off x="7302895" y="3730673"/>
            <a:ext cx="149425" cy="149425"/>
          </a:xfrm>
          <a:prstGeom prst="ellipse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6851E6A-F6B0-597D-2879-F51CFBD78237}"/>
              </a:ext>
            </a:extLst>
          </p:cNvPr>
          <p:cNvSpPr txBox="1"/>
          <p:nvPr/>
        </p:nvSpPr>
        <p:spPr>
          <a:xfrm>
            <a:off x="950171" y="3448497"/>
            <a:ext cx="11871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+mn-ea"/>
              </a:rPr>
              <a:t>よって、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7405048-87EC-7286-F178-49D30385A5E1}"/>
              </a:ext>
            </a:extLst>
          </p:cNvPr>
          <p:cNvSpPr/>
          <p:nvPr/>
        </p:nvSpPr>
        <p:spPr>
          <a:xfrm>
            <a:off x="1955665" y="3469777"/>
            <a:ext cx="14177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△</a:t>
            </a:r>
            <a:r>
              <a:rPr lang="ja-JP" altLang="en-US" sz="2400" dirty="0">
                <a:latin typeface="Calibri" pitchFamily="34" charset="0"/>
              </a:rPr>
              <a:t>Ｏ</a:t>
            </a:r>
            <a:r>
              <a:rPr lang="ja-JP" altLang="en-US" sz="2400" dirty="0"/>
              <a:t>ＡＢ、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B1EFDFCB-2FB4-3950-0F3B-F524F84A6190}"/>
              </a:ext>
            </a:extLst>
          </p:cNvPr>
          <p:cNvSpPr/>
          <p:nvPr/>
        </p:nvSpPr>
        <p:spPr>
          <a:xfrm>
            <a:off x="4392173" y="3478738"/>
            <a:ext cx="159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△</a:t>
            </a:r>
            <a:r>
              <a:rPr lang="ja-JP" altLang="en-US" sz="2400" dirty="0">
                <a:latin typeface="Calibri" pitchFamily="34" charset="0"/>
              </a:rPr>
              <a:t>ＯＣ</a:t>
            </a:r>
            <a:r>
              <a:rPr lang="ja-JP" altLang="en-US" sz="2400" dirty="0"/>
              <a:t>Ａは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5D1A54D-ACA8-30E7-2405-929C27956E22}"/>
              </a:ext>
            </a:extLst>
          </p:cNvPr>
          <p:cNvSpPr/>
          <p:nvPr/>
        </p:nvSpPr>
        <p:spPr>
          <a:xfrm>
            <a:off x="3156066" y="3478738"/>
            <a:ext cx="14177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△</a:t>
            </a:r>
            <a:r>
              <a:rPr lang="ja-JP" altLang="en-US" sz="2400" dirty="0">
                <a:latin typeface="Calibri" pitchFamily="34" charset="0"/>
              </a:rPr>
              <a:t>Ｏ</a:t>
            </a:r>
            <a:r>
              <a:rPr lang="ja-JP" altLang="en-US" sz="2400" dirty="0"/>
              <a:t>Ｂ</a:t>
            </a:r>
            <a:r>
              <a:rPr lang="ja-JP" altLang="en-US" sz="2400" dirty="0">
                <a:latin typeface="Calibri" pitchFamily="34" charset="0"/>
              </a:rPr>
              <a:t>Ｃ</a:t>
            </a:r>
            <a:r>
              <a:rPr lang="ja-JP" altLang="en-US" sz="2400" dirty="0"/>
              <a:t>、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A8BF3B3A-0E7B-6FCE-71C3-B668A8EE8B50}"/>
              </a:ext>
            </a:extLst>
          </p:cNvPr>
          <p:cNvSpPr txBox="1"/>
          <p:nvPr/>
        </p:nvSpPr>
        <p:spPr>
          <a:xfrm>
            <a:off x="972476" y="3830337"/>
            <a:ext cx="31667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+mn-ea"/>
              </a:rPr>
              <a:t>二等辺三角形である。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19B2CC6D-A4E9-A335-E187-83979D4FC415}"/>
              </a:ext>
            </a:extLst>
          </p:cNvPr>
          <p:cNvSpPr txBox="1"/>
          <p:nvPr/>
        </p:nvSpPr>
        <p:spPr>
          <a:xfrm>
            <a:off x="973173" y="4213498"/>
            <a:ext cx="17605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+mn-ea"/>
              </a:rPr>
              <a:t>したがって、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74A634F-C2E0-5510-190F-DD7CC9CA3384}"/>
              </a:ext>
            </a:extLst>
          </p:cNvPr>
          <p:cNvSpPr/>
          <p:nvPr/>
        </p:nvSpPr>
        <p:spPr>
          <a:xfrm>
            <a:off x="2611979" y="4243647"/>
            <a:ext cx="23920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</a:t>
            </a:r>
            <a:r>
              <a:rPr lang="ja-JP" altLang="en-US" sz="2400" dirty="0">
                <a:latin typeface="Calibri" pitchFamily="34" charset="0"/>
              </a:rPr>
              <a:t>ＯＢＡ</a:t>
            </a:r>
            <a:r>
              <a:rPr lang="ja-JP" altLang="en-US" sz="2400" dirty="0"/>
              <a:t>＝∠</a:t>
            </a:r>
            <a:r>
              <a:rPr lang="ja-JP" altLang="en-US" sz="2400" dirty="0">
                <a:latin typeface="Calibri" pitchFamily="34" charset="0"/>
              </a:rPr>
              <a:t>ＯＡＢ</a:t>
            </a:r>
            <a:endParaRPr lang="ja-JP" altLang="en-US" sz="2400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4C8B648-CFA4-DA8E-9DE6-B19C9F348C2F}"/>
              </a:ext>
            </a:extLst>
          </p:cNvPr>
          <p:cNvSpPr txBox="1"/>
          <p:nvPr/>
        </p:nvSpPr>
        <p:spPr>
          <a:xfrm>
            <a:off x="4729269" y="4240149"/>
            <a:ext cx="8872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ja-JP" altLang="en-US" sz="2400" dirty="0">
                <a:latin typeface="Calibri" pitchFamily="34" charset="0"/>
              </a:rPr>
              <a:t>＝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F22A7808-43F3-45C3-F659-359ECECD41CD}"/>
              </a:ext>
            </a:extLst>
          </p:cNvPr>
          <p:cNvSpPr/>
          <p:nvPr/>
        </p:nvSpPr>
        <p:spPr>
          <a:xfrm>
            <a:off x="2611979" y="4604035"/>
            <a:ext cx="23920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</a:t>
            </a:r>
            <a:r>
              <a:rPr lang="ja-JP" altLang="en-US" sz="2400" dirty="0">
                <a:latin typeface="Calibri" pitchFamily="34" charset="0"/>
              </a:rPr>
              <a:t>ＯＣＢ</a:t>
            </a:r>
            <a:r>
              <a:rPr lang="ja-JP" altLang="en-US" sz="2400" dirty="0"/>
              <a:t>＝∠</a:t>
            </a:r>
            <a:r>
              <a:rPr lang="ja-JP" altLang="en-US" sz="2400" dirty="0">
                <a:latin typeface="Calibri" pitchFamily="34" charset="0"/>
              </a:rPr>
              <a:t>ＯＢＣ</a:t>
            </a:r>
            <a:endParaRPr lang="ja-JP" altLang="en-US" sz="2400" dirty="0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8D7D366-DC47-A7CF-64BC-D192D5F176C4}"/>
              </a:ext>
            </a:extLst>
          </p:cNvPr>
          <p:cNvSpPr/>
          <p:nvPr/>
        </p:nvSpPr>
        <p:spPr>
          <a:xfrm>
            <a:off x="4739942" y="4579665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＝２２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A4D806B-7AA8-D97A-1DAC-1EBACC117540}"/>
              </a:ext>
            </a:extLst>
          </p:cNvPr>
          <p:cNvSpPr/>
          <p:nvPr/>
        </p:nvSpPr>
        <p:spPr>
          <a:xfrm>
            <a:off x="2638119" y="4972342"/>
            <a:ext cx="23920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</a:t>
            </a:r>
            <a:r>
              <a:rPr lang="ja-JP" altLang="en-US" sz="2400" dirty="0">
                <a:latin typeface="Calibri" pitchFamily="34" charset="0"/>
              </a:rPr>
              <a:t>ＯＡＣ</a:t>
            </a:r>
            <a:r>
              <a:rPr lang="ja-JP" altLang="en-US" sz="2400" dirty="0"/>
              <a:t>＝∠</a:t>
            </a:r>
            <a:r>
              <a:rPr lang="ja-JP" altLang="en-US" sz="2400" dirty="0">
                <a:latin typeface="Calibri" pitchFamily="34" charset="0"/>
              </a:rPr>
              <a:t>ＯＣＡ</a:t>
            </a:r>
            <a:endParaRPr lang="ja-JP" altLang="en-US" sz="2400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7654EDB-2AAB-8628-39DF-BDD139BAEFD6}"/>
              </a:ext>
            </a:extLst>
          </p:cNvPr>
          <p:cNvSpPr/>
          <p:nvPr/>
        </p:nvSpPr>
        <p:spPr>
          <a:xfrm>
            <a:off x="4766082" y="4947972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＝４０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3E026A42-714E-5AEE-5D6D-5DA8E8304066}"/>
              </a:ext>
            </a:extLst>
          </p:cNvPr>
          <p:cNvSpPr/>
          <p:nvPr/>
        </p:nvSpPr>
        <p:spPr>
          <a:xfrm>
            <a:off x="950171" y="5307704"/>
            <a:ext cx="53263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△ＡＢＣの内角の和は</a:t>
            </a:r>
            <a:r>
              <a:rPr lang="ja-JP" altLang="en-US" sz="2400" dirty="0">
                <a:latin typeface="+mn-ea"/>
              </a:rPr>
              <a:t>１８０</a:t>
            </a:r>
            <a:r>
              <a:rPr lang="en-US" altLang="ja-JP" sz="2400" dirty="0">
                <a:latin typeface="+mn-ea"/>
              </a:rPr>
              <a:t>°</a:t>
            </a:r>
            <a:r>
              <a:rPr lang="ja-JP" altLang="en-US" sz="2400" dirty="0">
                <a:latin typeface="+mn-ea"/>
              </a:rPr>
              <a:t>であるから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70C2DA94-BEBE-C6AD-142B-F4C1F7318B12}"/>
              </a:ext>
            </a:extLst>
          </p:cNvPr>
          <p:cNvSpPr/>
          <p:nvPr/>
        </p:nvSpPr>
        <p:spPr>
          <a:xfrm>
            <a:off x="1969668" y="5684422"/>
            <a:ext cx="41918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２（</a:t>
            </a:r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＋２２</a:t>
            </a:r>
            <a:r>
              <a:rPr lang="en-US" altLang="ja-JP" sz="2400" dirty="0"/>
              <a:t>°</a:t>
            </a:r>
            <a:r>
              <a:rPr lang="ja-JP" altLang="en-US" sz="2400" dirty="0"/>
              <a:t>＋４０</a:t>
            </a:r>
            <a:r>
              <a:rPr lang="en-US" altLang="ja-JP" sz="2400" dirty="0"/>
              <a:t>°</a:t>
            </a:r>
            <a:r>
              <a:rPr lang="ja-JP" altLang="en-US" sz="2400" dirty="0"/>
              <a:t>）＝１８０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F77659E-E24A-8894-B1BC-1370459C6F1B}"/>
              </a:ext>
            </a:extLst>
          </p:cNvPr>
          <p:cNvSpPr/>
          <p:nvPr/>
        </p:nvSpPr>
        <p:spPr>
          <a:xfrm>
            <a:off x="3544192" y="6039612"/>
            <a:ext cx="26023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＋６２</a:t>
            </a:r>
            <a:r>
              <a:rPr lang="en-US" altLang="ja-JP" sz="2400" dirty="0"/>
              <a:t>°</a:t>
            </a:r>
            <a:r>
              <a:rPr lang="ja-JP" altLang="en-US" sz="2400" dirty="0"/>
              <a:t>＝９０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44E6803F-613D-D690-7E03-F03000AFE39D}"/>
              </a:ext>
            </a:extLst>
          </p:cNvPr>
          <p:cNvSpPr/>
          <p:nvPr/>
        </p:nvSpPr>
        <p:spPr>
          <a:xfrm>
            <a:off x="4638651" y="6396335"/>
            <a:ext cx="1470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＝２８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246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25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3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3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" grpId="0" animBg="1"/>
      <p:bldP spid="2049" grpId="0"/>
      <p:bldP spid="2050" grpId="0"/>
      <p:bldP spid="10" grpId="0"/>
      <p:bldP spid="11" grpId="0"/>
      <p:bldP spid="18" grpId="0" animBg="1"/>
      <p:bldP spid="19" grpId="0" animBg="1"/>
      <p:bldP spid="25" grpId="0" animBg="1"/>
      <p:bldP spid="28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6" grpId="0"/>
      <p:bldP spid="47" grpId="0"/>
      <p:bldP spid="48" grpId="0"/>
      <p:bldP spid="49" grpId="0"/>
      <p:bldP spid="52" grpId="0"/>
      <p:bldP spid="53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B73FF-F44E-A410-F470-0FF73CB86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正方形/長方形 2048">
            <a:extLst>
              <a:ext uri="{FF2B5EF4-FFF2-40B4-BE49-F238E27FC236}">
                <a16:creationId xmlns:a16="http://schemas.microsoft.com/office/drawing/2014/main" id="{726F3DC7-37C1-D049-337F-98D2CDE668C8}"/>
              </a:ext>
            </a:extLst>
          </p:cNvPr>
          <p:cNvSpPr/>
          <p:nvPr/>
        </p:nvSpPr>
        <p:spPr>
          <a:xfrm>
            <a:off x="1075989" y="157146"/>
            <a:ext cx="61853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下の図において、点</a:t>
            </a:r>
            <a:r>
              <a:rPr lang="ja-JP" altLang="en-US" sz="2400" dirty="0">
                <a:latin typeface="Calibri" pitchFamily="34" charset="0"/>
              </a:rPr>
              <a:t>Ｏが</a:t>
            </a:r>
            <a:r>
              <a:rPr lang="ja-JP" altLang="en-US" sz="2400" dirty="0"/>
              <a:t>△ＡＢＣの外心である。</a:t>
            </a:r>
          </a:p>
        </p:txBody>
      </p:sp>
      <p:sp>
        <p:nvSpPr>
          <p:cNvPr id="2050" name="テキスト ボックス 2049">
            <a:extLst>
              <a:ext uri="{FF2B5EF4-FFF2-40B4-BE49-F238E27FC236}">
                <a16:creationId xmlns:a16="http://schemas.microsoft.com/office/drawing/2014/main" id="{6BAD2C06-1ACA-748F-AC50-0D111ABEC720}"/>
              </a:ext>
            </a:extLst>
          </p:cNvPr>
          <p:cNvSpPr txBox="1"/>
          <p:nvPr/>
        </p:nvSpPr>
        <p:spPr>
          <a:xfrm>
            <a:off x="7174464" y="137678"/>
            <a:ext cx="16828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Calibri" pitchFamily="34" charset="0"/>
              </a:rPr>
              <a:t>を求めよ。</a:t>
            </a:r>
          </a:p>
        </p:txBody>
      </p:sp>
      <p:pic>
        <p:nvPicPr>
          <p:cNvPr id="2069" name="図 2068">
            <a:extLst>
              <a:ext uri="{FF2B5EF4-FFF2-40B4-BE49-F238E27FC236}">
                <a16:creationId xmlns:a16="http://schemas.microsoft.com/office/drawing/2014/main" id="{8374C022-0AB0-1EEE-43A3-72370B46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244706" y="759151"/>
            <a:ext cx="2247173" cy="2026541"/>
          </a:xfrm>
          <a:prstGeom prst="rect">
            <a:avLst/>
          </a:prstGeom>
        </p:spPr>
      </p:pic>
      <p:pic>
        <p:nvPicPr>
          <p:cNvPr id="2071" name="図 2070">
            <a:extLst>
              <a:ext uri="{FF2B5EF4-FFF2-40B4-BE49-F238E27FC236}">
                <a16:creationId xmlns:a16="http://schemas.microsoft.com/office/drawing/2014/main" id="{1C4A4635-5386-5D5C-EC0C-E8D2A9078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3785857" y="638279"/>
            <a:ext cx="2508388" cy="2069627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5ABDD6DD-DE89-6115-9087-DF9E3A834E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6422293" y="698547"/>
            <a:ext cx="2341096" cy="2009025"/>
          </a:xfrm>
          <a:prstGeom prst="rect">
            <a:avLst/>
          </a:prstGeom>
        </p:spPr>
      </p:pic>
      <p:sp>
        <p:nvSpPr>
          <p:cNvPr id="35" name="フローチャート : 代替処理 121">
            <a:extLst>
              <a:ext uri="{FF2B5EF4-FFF2-40B4-BE49-F238E27FC236}">
                <a16:creationId xmlns:a16="http://schemas.microsoft.com/office/drawing/2014/main" id="{4B58F257-290B-2AE0-40B6-F847690E239B}"/>
              </a:ext>
            </a:extLst>
          </p:cNvPr>
          <p:cNvSpPr/>
          <p:nvPr/>
        </p:nvSpPr>
        <p:spPr>
          <a:xfrm>
            <a:off x="92362" y="173042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練習５</a:t>
            </a:r>
          </a:p>
        </p:txBody>
      </p:sp>
      <p:sp>
        <p:nvSpPr>
          <p:cNvPr id="36" name="フローチャート : 代替処理 126">
            <a:extLst>
              <a:ext uri="{FF2B5EF4-FFF2-40B4-BE49-F238E27FC236}">
                <a16:creationId xmlns:a16="http://schemas.microsoft.com/office/drawing/2014/main" id="{9CE7AA3F-3756-ED08-0A96-632DD16AB63B}"/>
              </a:ext>
            </a:extLst>
          </p:cNvPr>
          <p:cNvSpPr/>
          <p:nvPr/>
        </p:nvSpPr>
        <p:spPr>
          <a:xfrm>
            <a:off x="125179" y="2891860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FFA09B3-281E-869A-6C94-D5242F788186}"/>
              </a:ext>
            </a:extLst>
          </p:cNvPr>
          <p:cNvSpPr/>
          <p:nvPr/>
        </p:nvSpPr>
        <p:spPr>
          <a:xfrm>
            <a:off x="1003829" y="3429000"/>
            <a:ext cx="41918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２（</a:t>
            </a:r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＋３０</a:t>
            </a:r>
            <a:r>
              <a:rPr lang="en-US" altLang="ja-JP" sz="2400" dirty="0"/>
              <a:t>°</a:t>
            </a:r>
            <a:r>
              <a:rPr lang="ja-JP" altLang="en-US" sz="2400" dirty="0"/>
              <a:t>＋４５</a:t>
            </a:r>
            <a:r>
              <a:rPr lang="en-US" altLang="ja-JP" sz="2400" dirty="0"/>
              <a:t>°</a:t>
            </a:r>
            <a:r>
              <a:rPr lang="ja-JP" altLang="en-US" sz="2400" dirty="0"/>
              <a:t>）＝１８０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6FE453E-9FA8-E18D-D3B6-02ADD10AE3E3}"/>
              </a:ext>
            </a:extLst>
          </p:cNvPr>
          <p:cNvSpPr/>
          <p:nvPr/>
        </p:nvSpPr>
        <p:spPr>
          <a:xfrm>
            <a:off x="2578353" y="3784190"/>
            <a:ext cx="26023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＋７５</a:t>
            </a:r>
            <a:r>
              <a:rPr lang="en-US" altLang="ja-JP" sz="2400" dirty="0"/>
              <a:t>°</a:t>
            </a:r>
            <a:r>
              <a:rPr lang="ja-JP" altLang="en-US" sz="2400" dirty="0"/>
              <a:t>＝９０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FA24185C-D0AA-C28F-7462-16F4F3D686C0}"/>
              </a:ext>
            </a:extLst>
          </p:cNvPr>
          <p:cNvSpPr/>
          <p:nvPr/>
        </p:nvSpPr>
        <p:spPr>
          <a:xfrm>
            <a:off x="3605577" y="4140913"/>
            <a:ext cx="1470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＝１５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B3EA943-88F9-C209-56F0-0632A3ED0287}"/>
              </a:ext>
            </a:extLst>
          </p:cNvPr>
          <p:cNvSpPr txBox="1"/>
          <p:nvPr/>
        </p:nvSpPr>
        <p:spPr>
          <a:xfrm>
            <a:off x="271708" y="3428999"/>
            <a:ext cx="9438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（１）</a:t>
            </a:r>
            <a:endParaRPr lang="ja-JP" altLang="en-US" sz="2400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3180BEC-672F-0AFA-2BC3-B5D9960BDE39}"/>
              </a:ext>
            </a:extLst>
          </p:cNvPr>
          <p:cNvSpPr txBox="1"/>
          <p:nvPr/>
        </p:nvSpPr>
        <p:spPr>
          <a:xfrm>
            <a:off x="291528" y="4764070"/>
            <a:ext cx="9438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（２）</a:t>
            </a:r>
            <a:endParaRPr lang="ja-JP" altLang="en-US" sz="24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B8446BE-9270-20E7-91E7-7714BB33C005}"/>
              </a:ext>
            </a:extLst>
          </p:cNvPr>
          <p:cNvSpPr/>
          <p:nvPr/>
        </p:nvSpPr>
        <p:spPr>
          <a:xfrm>
            <a:off x="951033" y="4756207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∠ＡＢＯ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C47783A-53F0-AC82-B974-519E6A55D042}"/>
              </a:ext>
            </a:extLst>
          </p:cNvPr>
          <p:cNvSpPr/>
          <p:nvPr/>
        </p:nvSpPr>
        <p:spPr>
          <a:xfrm>
            <a:off x="1870752" y="4747737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＝５８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6D6E846-3994-7E9B-D535-27A9AC39931B}"/>
              </a:ext>
            </a:extLst>
          </p:cNvPr>
          <p:cNvSpPr/>
          <p:nvPr/>
        </p:nvSpPr>
        <p:spPr>
          <a:xfrm>
            <a:off x="1055423" y="5149530"/>
            <a:ext cx="34505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＋５８</a:t>
            </a:r>
            <a:r>
              <a:rPr lang="en-US" altLang="ja-JP" sz="2400" dirty="0"/>
              <a:t>°×</a:t>
            </a:r>
            <a:r>
              <a:rPr lang="ja-JP" altLang="en-US" sz="2400" dirty="0"/>
              <a:t>２＝１８０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D18BA4B-438A-0281-FA14-451474EE5E2C}"/>
              </a:ext>
            </a:extLst>
          </p:cNvPr>
          <p:cNvSpPr/>
          <p:nvPr/>
        </p:nvSpPr>
        <p:spPr>
          <a:xfrm>
            <a:off x="2700026" y="5590362"/>
            <a:ext cx="1470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＝６４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47" name="楕円 46">
            <a:extLst>
              <a:ext uri="{FF2B5EF4-FFF2-40B4-BE49-F238E27FC236}">
                <a16:creationId xmlns:a16="http://schemas.microsoft.com/office/drawing/2014/main" id="{63756ED4-BA64-6ABE-BF7D-4DF34B2BA20E}"/>
              </a:ext>
            </a:extLst>
          </p:cNvPr>
          <p:cNvSpPr/>
          <p:nvPr/>
        </p:nvSpPr>
        <p:spPr>
          <a:xfrm>
            <a:off x="6672685" y="1401070"/>
            <a:ext cx="1891652" cy="1891652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Line 5">
            <a:extLst>
              <a:ext uri="{FF2B5EF4-FFF2-40B4-BE49-F238E27FC236}">
                <a16:creationId xmlns:a16="http://schemas.microsoft.com/office/drawing/2014/main" id="{0293BD26-4917-D519-140C-7C98FB0BA7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19769" y="1484784"/>
            <a:ext cx="279525" cy="884476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280B8C65-0DDF-498E-D270-A19758BC9898}"/>
              </a:ext>
            </a:extLst>
          </p:cNvPr>
          <p:cNvSpPr txBox="1"/>
          <p:nvPr/>
        </p:nvSpPr>
        <p:spPr>
          <a:xfrm>
            <a:off x="5148064" y="3428999"/>
            <a:ext cx="9438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（３）</a:t>
            </a:r>
            <a:endParaRPr lang="ja-JP" altLang="en-US" sz="2400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84A8447-3909-9B0B-C28B-95CA144421A1}"/>
              </a:ext>
            </a:extLst>
          </p:cNvPr>
          <p:cNvSpPr/>
          <p:nvPr/>
        </p:nvSpPr>
        <p:spPr>
          <a:xfrm>
            <a:off x="6071651" y="3430623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∠ＯＣＢ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D6D33369-271B-D88A-AEC8-DCD70C50F4FD}"/>
              </a:ext>
            </a:extLst>
          </p:cNvPr>
          <p:cNvSpPr/>
          <p:nvPr/>
        </p:nvSpPr>
        <p:spPr>
          <a:xfrm>
            <a:off x="6991370" y="3422153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＝２０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4A8C891-CB7C-3306-BDC2-040C0E2264B3}"/>
              </a:ext>
            </a:extLst>
          </p:cNvPr>
          <p:cNvSpPr/>
          <p:nvPr/>
        </p:nvSpPr>
        <p:spPr>
          <a:xfrm>
            <a:off x="6071651" y="3851908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∠ＯＡＣ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7C8C2D0-A291-6F18-39B4-ADDEA72779A4}"/>
              </a:ext>
            </a:extLst>
          </p:cNvPr>
          <p:cNvSpPr/>
          <p:nvPr/>
        </p:nvSpPr>
        <p:spPr>
          <a:xfrm>
            <a:off x="6991370" y="3843438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＝６５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62D3ECD-3D67-ED6E-E684-4C7C8DBB6F88}"/>
              </a:ext>
            </a:extLst>
          </p:cNvPr>
          <p:cNvSpPr/>
          <p:nvPr/>
        </p:nvSpPr>
        <p:spPr>
          <a:xfrm>
            <a:off x="6091935" y="4283748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∠ＡＯＣ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753123C0-C193-519C-644D-38AB191E443A}"/>
              </a:ext>
            </a:extLst>
          </p:cNvPr>
          <p:cNvSpPr/>
          <p:nvPr/>
        </p:nvSpPr>
        <p:spPr>
          <a:xfrm>
            <a:off x="7011654" y="4275278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＝５０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6BB227DC-31B6-93BC-F1EC-99ADC0381581}"/>
              </a:ext>
            </a:extLst>
          </p:cNvPr>
          <p:cNvSpPr/>
          <p:nvPr/>
        </p:nvSpPr>
        <p:spPr>
          <a:xfrm>
            <a:off x="6091935" y="4668313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∠ＢＯＣ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352715EF-E742-29FD-015F-99EEF1C8D809}"/>
              </a:ext>
            </a:extLst>
          </p:cNvPr>
          <p:cNvSpPr/>
          <p:nvPr/>
        </p:nvSpPr>
        <p:spPr>
          <a:xfrm>
            <a:off x="7011653" y="4659843"/>
            <a:ext cx="15526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＝１４０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D269577F-4814-96CD-B10A-D89140C9E3CC}"/>
              </a:ext>
            </a:extLst>
          </p:cNvPr>
          <p:cNvSpPr/>
          <p:nvPr/>
        </p:nvSpPr>
        <p:spPr>
          <a:xfrm>
            <a:off x="6091935" y="5065030"/>
            <a:ext cx="127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∠ＢＯＡ</a:t>
            </a: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907F8D68-1C8E-BE76-44C5-B1237AAF1131}"/>
              </a:ext>
            </a:extLst>
          </p:cNvPr>
          <p:cNvSpPr/>
          <p:nvPr/>
        </p:nvSpPr>
        <p:spPr>
          <a:xfrm>
            <a:off x="7048703" y="5045259"/>
            <a:ext cx="15526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＝９０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776BF53-41CD-1F97-277E-8BE19900AF77}"/>
              </a:ext>
            </a:extLst>
          </p:cNvPr>
          <p:cNvSpPr/>
          <p:nvPr/>
        </p:nvSpPr>
        <p:spPr>
          <a:xfrm>
            <a:off x="5148064" y="5445085"/>
            <a:ext cx="41918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２（</a:t>
            </a:r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＋２０</a:t>
            </a:r>
            <a:r>
              <a:rPr lang="en-US" altLang="ja-JP" sz="2400" dirty="0"/>
              <a:t>°</a:t>
            </a:r>
            <a:r>
              <a:rPr lang="ja-JP" altLang="en-US" sz="2400" dirty="0"/>
              <a:t>）＋９０</a:t>
            </a:r>
            <a:r>
              <a:rPr lang="en-US" altLang="ja-JP" sz="2400" dirty="0"/>
              <a:t>°</a:t>
            </a:r>
            <a:r>
              <a:rPr lang="ja-JP" altLang="en-US" sz="2400" dirty="0"/>
              <a:t>＝１８０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080" name="正方形/長方形 2079">
            <a:extLst>
              <a:ext uri="{FF2B5EF4-FFF2-40B4-BE49-F238E27FC236}">
                <a16:creationId xmlns:a16="http://schemas.microsoft.com/office/drawing/2014/main" id="{0FD21E71-9C99-2E95-7D17-E0D434DD55A4}"/>
              </a:ext>
            </a:extLst>
          </p:cNvPr>
          <p:cNvSpPr/>
          <p:nvPr/>
        </p:nvSpPr>
        <p:spPr>
          <a:xfrm>
            <a:off x="6667785" y="5789564"/>
            <a:ext cx="26023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 dirty="0"/>
              <a:t>＋２０</a:t>
            </a:r>
            <a:r>
              <a:rPr lang="en-US" altLang="ja-JP" sz="2400" dirty="0"/>
              <a:t>°</a:t>
            </a:r>
            <a:r>
              <a:rPr lang="ja-JP" altLang="en-US" sz="2400" dirty="0"/>
              <a:t>＝４５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081" name="正方形/長方形 2080">
            <a:extLst>
              <a:ext uri="{FF2B5EF4-FFF2-40B4-BE49-F238E27FC236}">
                <a16:creationId xmlns:a16="http://schemas.microsoft.com/office/drawing/2014/main" id="{309E8511-04F7-0701-22AB-04EC49219EC4}"/>
              </a:ext>
            </a:extLst>
          </p:cNvPr>
          <p:cNvSpPr/>
          <p:nvPr/>
        </p:nvSpPr>
        <p:spPr>
          <a:xfrm>
            <a:off x="7745685" y="6142061"/>
            <a:ext cx="1470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>
                <a:latin typeface="HGP行書体" panose="03000600000000000000" pitchFamily="66" charset="-128"/>
                <a:ea typeface="HGP行書体" panose="03000600000000000000" pitchFamily="66" charset="-128"/>
              </a:rPr>
              <a:t>ｘ</a:t>
            </a:r>
            <a:r>
              <a:rPr lang="ja-JP" altLang="en-US" sz="2400"/>
              <a:t>＝２５</a:t>
            </a:r>
            <a:r>
              <a:rPr lang="en-US" altLang="ja-JP" sz="2400" dirty="0"/>
              <a:t>°</a:t>
            </a:r>
            <a:r>
              <a:rPr lang="ja-JP" altLang="en-US" sz="2400" dirty="0"/>
              <a:t> </a:t>
            </a:r>
            <a:endParaRPr lang="ja-JP" altLang="en-US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1518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3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/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51" grpId="0" animBg="1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2080" grpId="0"/>
      <p:bldP spid="2081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7176</TotalTime>
  <Words>681</Words>
  <Application>Microsoft Office PowerPoint</Application>
  <PresentationFormat>画面に合わせる (4:3)</PresentationFormat>
  <Paragraphs>134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HGP行書体</vt:lpstr>
      <vt:lpstr>HG行書体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sakamotto</dc:creator>
  <cp:lastModifiedBy>典久 阪本</cp:lastModifiedBy>
  <cp:revision>712</cp:revision>
  <dcterms:created xsi:type="dcterms:W3CDTF">2014-08-14T01:41:18Z</dcterms:created>
  <dcterms:modified xsi:type="dcterms:W3CDTF">2026-01-18T01:47:21Z</dcterms:modified>
</cp:coreProperties>
</file>