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311" r:id="rId3"/>
    <p:sldId id="327" r:id="rId4"/>
    <p:sldId id="337" r:id="rId5"/>
    <p:sldId id="330" r:id="rId6"/>
    <p:sldId id="332" r:id="rId7"/>
    <p:sldId id="333" r:id="rId8"/>
    <p:sldId id="334" r:id="rId9"/>
    <p:sldId id="304" r:id="rId10"/>
    <p:sldId id="335" r:id="rId11"/>
    <p:sldId id="336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9933"/>
    <a:srgbClr val="FF99CC"/>
    <a:srgbClr val="FF99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8" autoAdjust="0"/>
    <p:restoredTop sz="94081" autoAdjust="0"/>
  </p:normalViewPr>
  <p:slideViewPr>
    <p:cSldViewPr>
      <p:cViewPr varScale="1">
        <p:scale>
          <a:sx n="99" d="100"/>
          <a:sy n="99" d="100"/>
        </p:scale>
        <p:origin x="31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B8008-AB87-4B15-9035-E0076D283182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5020-B35D-417A-878A-A680CC34E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622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06DEA35-7022-4919-B0B5-43969621C34F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9F9DA-CA62-C901-B59C-A4643064B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>
            <a:extLst>
              <a:ext uri="{FF2B5EF4-FFF2-40B4-BE49-F238E27FC236}">
                <a16:creationId xmlns:a16="http://schemas.microsoft.com/office/drawing/2014/main" id="{670CC58D-932F-1BD9-C6F1-00181944D4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>
            <a:extLst>
              <a:ext uri="{FF2B5EF4-FFF2-40B4-BE49-F238E27FC236}">
                <a16:creationId xmlns:a16="http://schemas.microsoft.com/office/drawing/2014/main" id="{B64EE925-A685-82B4-A899-86ED225D9F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>
            <a:extLst>
              <a:ext uri="{FF2B5EF4-FFF2-40B4-BE49-F238E27FC236}">
                <a16:creationId xmlns:a16="http://schemas.microsoft.com/office/drawing/2014/main" id="{540AE0BA-C611-C9D5-32E8-6C585FA07B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ja-JP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12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5F7B19-1408-4373-ADAF-A0EBA7233256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585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38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28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160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46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70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85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80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63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77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90F72-02CC-4E4C-9E9B-BBA98AF23D83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9D3BC-A651-4A9D-8741-C31FE7CE81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28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404813"/>
            <a:ext cx="1474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グループ化 6"/>
          <p:cNvGrpSpPr>
            <a:grpSpLocks/>
          </p:cNvGrpSpPr>
          <p:nvPr/>
        </p:nvGrpSpPr>
        <p:grpSpPr bwMode="auto">
          <a:xfrm>
            <a:off x="539750" y="2492375"/>
            <a:ext cx="7993063" cy="3168650"/>
            <a:chOff x="684213" y="2636838"/>
            <a:chExt cx="7993062" cy="3168872"/>
          </a:xfrm>
        </p:grpSpPr>
        <p:sp>
          <p:nvSpPr>
            <p:cNvPr id="2052" name="AutoShape 3"/>
            <p:cNvSpPr>
              <a:spLocks noChangeArrowheads="1"/>
            </p:cNvSpPr>
            <p:nvPr/>
          </p:nvSpPr>
          <p:spPr bwMode="auto">
            <a:xfrm>
              <a:off x="684213" y="2636838"/>
              <a:ext cx="7993062" cy="3168872"/>
            </a:xfrm>
            <a:prstGeom prst="bevel">
              <a:avLst>
                <a:gd name="adj" fmla="val 125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53" name="Text Box 4"/>
            <p:cNvSpPr txBox="1">
              <a:spLocks noChangeArrowheads="1"/>
            </p:cNvSpPr>
            <p:nvPr/>
          </p:nvSpPr>
          <p:spPr bwMode="auto">
            <a:xfrm>
              <a:off x="1258888" y="3055938"/>
              <a:ext cx="2161431" cy="7694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/>
                <a:t>数学Ａ　</a:t>
              </a:r>
            </a:p>
          </p:txBody>
        </p:sp>
        <p:sp>
          <p:nvSpPr>
            <p:cNvPr id="2054" name="Text Box 5"/>
            <p:cNvSpPr txBox="1">
              <a:spLocks noChangeArrowheads="1"/>
            </p:cNvSpPr>
            <p:nvPr/>
          </p:nvSpPr>
          <p:spPr bwMode="auto">
            <a:xfrm>
              <a:off x="1430863" y="3639079"/>
              <a:ext cx="6480719" cy="7694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 dirty="0"/>
                <a:t>第１章　場合の数と確率</a:t>
              </a:r>
            </a:p>
          </p:txBody>
        </p:sp>
        <p:sp>
          <p:nvSpPr>
            <p:cNvPr id="2055" name="Text Box 5"/>
            <p:cNvSpPr txBox="1">
              <a:spLocks noChangeArrowheads="1"/>
            </p:cNvSpPr>
            <p:nvPr/>
          </p:nvSpPr>
          <p:spPr bwMode="auto">
            <a:xfrm>
              <a:off x="2412207" y="4839396"/>
              <a:ext cx="4896543" cy="5848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dirty="0"/>
                <a:t>１０　事象</a:t>
              </a:r>
              <a:r>
                <a:rPr lang="ja-JP" altLang="en-US"/>
                <a:t>と確率（その１）</a:t>
              </a:r>
              <a:endParaRPr lang="en-US" altLang="ja-JP" dirty="0"/>
            </a:p>
          </p:txBody>
        </p:sp>
        <p:sp>
          <p:nvSpPr>
            <p:cNvPr id="2" name="Text Box 5">
              <a:extLst>
                <a:ext uri="{FF2B5EF4-FFF2-40B4-BE49-F238E27FC236}">
                  <a16:creationId xmlns:a16="http://schemas.microsoft.com/office/drawing/2014/main" id="{FBF714A5-8BD5-517D-D4E8-0784B40759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5207" y="4276135"/>
              <a:ext cx="3384376" cy="646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600" dirty="0"/>
                <a:t>第２節確率</a:t>
              </a:r>
              <a:endParaRPr lang="en-US" altLang="ja-JP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50069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Box 5"/>
          <p:cNvSpPr txBox="1">
            <a:spLocks noChangeArrowheads="1"/>
          </p:cNvSpPr>
          <p:nvPr/>
        </p:nvSpPr>
        <p:spPr bwMode="auto">
          <a:xfrm>
            <a:off x="1097170" y="67713"/>
            <a:ext cx="7928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２個のさいころを同時に投げるとき、目の数の和が１０になる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1" name="Text Box 5"/>
          <p:cNvSpPr txBox="1">
            <a:spLocks noChangeArrowheads="1"/>
          </p:cNvSpPr>
          <p:nvPr/>
        </p:nvSpPr>
        <p:spPr bwMode="auto">
          <a:xfrm>
            <a:off x="1121181" y="487839"/>
            <a:ext cx="48189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または同じ目が出る確率を求めよ。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38" name="フローチャート : 代替処理 337"/>
          <p:cNvSpPr/>
          <p:nvPr/>
        </p:nvSpPr>
        <p:spPr>
          <a:xfrm>
            <a:off x="85177" y="74635"/>
            <a:ext cx="932701" cy="7658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練習３５</a:t>
            </a:r>
          </a:p>
        </p:txBody>
      </p:sp>
    </p:spTree>
    <p:extLst>
      <p:ext uri="{BB962C8B-B14F-4D97-AF65-F5344CB8AC3E}">
        <p14:creationId xmlns:p14="http://schemas.microsoft.com/office/powerpoint/2010/main" val="246710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600" y="1005801"/>
            <a:ext cx="2428705" cy="238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" name="Text Box 5"/>
          <p:cNvSpPr txBox="1">
            <a:spLocks noChangeArrowheads="1"/>
          </p:cNvSpPr>
          <p:nvPr/>
        </p:nvSpPr>
        <p:spPr bwMode="auto">
          <a:xfrm>
            <a:off x="1097170" y="67713"/>
            <a:ext cx="7928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２個のさいころを同時に投げるとき、目の数の和が１０になる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1" name="Text Box 5"/>
          <p:cNvSpPr txBox="1">
            <a:spLocks noChangeArrowheads="1"/>
          </p:cNvSpPr>
          <p:nvPr/>
        </p:nvSpPr>
        <p:spPr bwMode="auto">
          <a:xfrm>
            <a:off x="1121181" y="487839"/>
            <a:ext cx="48189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または同じ目が出る確率を求めよ。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05" name="フローチャート : 代替処理 304"/>
          <p:cNvSpPr/>
          <p:nvPr/>
        </p:nvSpPr>
        <p:spPr>
          <a:xfrm>
            <a:off x="85177" y="1017809"/>
            <a:ext cx="958431" cy="335494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306" name="Text Box 5"/>
          <p:cNvSpPr txBox="1">
            <a:spLocks noChangeArrowheads="1"/>
          </p:cNvSpPr>
          <p:nvPr/>
        </p:nvSpPr>
        <p:spPr bwMode="auto">
          <a:xfrm>
            <a:off x="170779" y="1353303"/>
            <a:ext cx="49685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２個のさいころを①、②と区別すると、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07" name="Text Box 5"/>
          <p:cNvSpPr txBox="1">
            <a:spLocks noChangeArrowheads="1"/>
          </p:cNvSpPr>
          <p:nvPr/>
        </p:nvSpPr>
        <p:spPr bwMode="auto">
          <a:xfrm>
            <a:off x="135920" y="1735665"/>
            <a:ext cx="26642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目の出方は全部で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角丸四角形吹き出し 1"/>
          <p:cNvSpPr/>
          <p:nvPr/>
        </p:nvSpPr>
        <p:spPr>
          <a:xfrm>
            <a:off x="4751612" y="1045064"/>
            <a:ext cx="1800200" cy="389657"/>
          </a:xfrm>
          <a:prstGeom prst="wedgeRoundRectCallout">
            <a:avLst>
              <a:gd name="adj1" fmla="val 53573"/>
              <a:gd name="adj2" fmla="val 37149"/>
              <a:gd name="adj3" fmla="val 16667"/>
            </a:avLst>
          </a:prstGeom>
          <a:solidFill>
            <a:srgbClr val="FFC000">
              <a:alpha val="33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8" name="Text Box 5"/>
          <p:cNvSpPr txBox="1">
            <a:spLocks noChangeArrowheads="1"/>
          </p:cNvSpPr>
          <p:nvPr/>
        </p:nvSpPr>
        <p:spPr bwMode="auto">
          <a:xfrm>
            <a:off x="4820717" y="1006964"/>
            <a:ext cx="17364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６</a:t>
            </a:r>
            <a:r>
              <a:rPr lang="en-US" altLang="ja-JP" sz="2400" dirty="0">
                <a:latin typeface="+mn-ea"/>
              </a:rPr>
              <a:t>×</a:t>
            </a:r>
            <a:r>
              <a:rPr lang="ja-JP" altLang="en-US" sz="2400" dirty="0">
                <a:latin typeface="+mn-ea"/>
              </a:rPr>
              <a:t>６＝３６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10" name="Text Box 5"/>
          <p:cNvSpPr txBox="1">
            <a:spLocks noChangeArrowheads="1"/>
          </p:cNvSpPr>
          <p:nvPr/>
        </p:nvSpPr>
        <p:spPr bwMode="auto">
          <a:xfrm>
            <a:off x="2683966" y="1738768"/>
            <a:ext cx="19474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３６通りある。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11" name="Text Box 5"/>
          <p:cNvSpPr txBox="1">
            <a:spLocks noChangeArrowheads="1"/>
          </p:cNvSpPr>
          <p:nvPr/>
        </p:nvSpPr>
        <p:spPr bwMode="auto">
          <a:xfrm>
            <a:off x="151730" y="2136894"/>
            <a:ext cx="2884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</a:rPr>
              <a:t>さいころ①の目が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、</a:t>
            </a:r>
            <a:endParaRPr lang="en-US" altLang="ja-JP" sz="2400" dirty="0">
              <a:latin typeface="HG行書体" panose="03000609000000000000" pitchFamily="65" charset="-128"/>
              <a:ea typeface="HG行書体" panose="03000609000000000000" pitchFamily="65" charset="-128"/>
            </a:endParaRPr>
          </a:p>
        </p:txBody>
      </p:sp>
      <p:sp>
        <p:nvSpPr>
          <p:cNvPr id="312" name="Text Box 5"/>
          <p:cNvSpPr txBox="1">
            <a:spLocks noChangeArrowheads="1"/>
          </p:cNvSpPr>
          <p:nvPr/>
        </p:nvSpPr>
        <p:spPr bwMode="auto">
          <a:xfrm>
            <a:off x="2852111" y="2110472"/>
            <a:ext cx="30963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さいころ②の目が</a:t>
            </a:r>
            <a:r>
              <a:rPr lang="ja-JP" altLang="en-US" sz="2400" dirty="0" err="1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endParaRPr lang="en-US" altLang="ja-JP" sz="2400" dirty="0">
              <a:latin typeface="HG行書体" panose="03000609000000000000" pitchFamily="65" charset="-128"/>
              <a:ea typeface="HG行書体" panose="03000609000000000000" pitchFamily="65" charset="-128"/>
            </a:endParaRPr>
          </a:p>
        </p:txBody>
      </p:sp>
      <p:sp>
        <p:nvSpPr>
          <p:cNvPr id="313" name="Text Box 5"/>
          <p:cNvSpPr txBox="1">
            <a:spLocks noChangeArrowheads="1"/>
          </p:cNvSpPr>
          <p:nvPr/>
        </p:nvSpPr>
        <p:spPr bwMode="auto">
          <a:xfrm>
            <a:off x="88260" y="2509495"/>
            <a:ext cx="20882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になることを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14" name="Text Box 5"/>
          <p:cNvSpPr txBox="1">
            <a:spLocks noChangeArrowheads="1"/>
          </p:cNvSpPr>
          <p:nvPr/>
        </p:nvSpPr>
        <p:spPr bwMode="auto">
          <a:xfrm>
            <a:off x="1740255" y="2474766"/>
            <a:ext cx="25437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）で表すと、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15" name="Text Box 5"/>
          <p:cNvSpPr txBox="1">
            <a:spLocks noChangeArrowheads="1"/>
          </p:cNvSpPr>
          <p:nvPr/>
        </p:nvSpPr>
        <p:spPr bwMode="auto">
          <a:xfrm>
            <a:off x="121950" y="2869947"/>
            <a:ext cx="41105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目の和が１０になる事象</a:t>
            </a: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n-ea"/>
              </a:rPr>
              <a:t>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16" name="正方形/長方形 315"/>
          <p:cNvSpPr/>
          <p:nvPr/>
        </p:nvSpPr>
        <p:spPr>
          <a:xfrm>
            <a:off x="8604448" y="2378226"/>
            <a:ext cx="288032" cy="288032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7" name="Text Box 5"/>
          <p:cNvSpPr txBox="1">
            <a:spLocks noChangeArrowheads="1"/>
          </p:cNvSpPr>
          <p:nvPr/>
        </p:nvSpPr>
        <p:spPr bwMode="auto">
          <a:xfrm>
            <a:off x="50354" y="3232964"/>
            <a:ext cx="14401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６</a:t>
            </a:r>
            <a:r>
              <a:rPr lang="ja-JP" altLang="en-US" sz="2400" dirty="0">
                <a:latin typeface="+mn-ea"/>
              </a:rPr>
              <a:t>）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18" name="正方形/長方形 317"/>
          <p:cNvSpPr/>
          <p:nvPr/>
        </p:nvSpPr>
        <p:spPr>
          <a:xfrm>
            <a:off x="8316416" y="2705598"/>
            <a:ext cx="288032" cy="288032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9" name="Text Box 5"/>
          <p:cNvSpPr txBox="1">
            <a:spLocks noChangeArrowheads="1"/>
          </p:cNvSpPr>
          <p:nvPr/>
        </p:nvSpPr>
        <p:spPr bwMode="auto">
          <a:xfrm>
            <a:off x="1092374" y="3232964"/>
            <a:ext cx="14401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ja-JP" altLang="en-US" sz="2400" dirty="0">
                <a:latin typeface="+mn-ea"/>
              </a:rPr>
              <a:t>）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20" name="正方形/長方形 319"/>
          <p:cNvSpPr/>
          <p:nvPr/>
        </p:nvSpPr>
        <p:spPr>
          <a:xfrm>
            <a:off x="7968838" y="3013648"/>
            <a:ext cx="288032" cy="288032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1" name="Text Box 5"/>
          <p:cNvSpPr txBox="1">
            <a:spLocks noChangeArrowheads="1"/>
          </p:cNvSpPr>
          <p:nvPr/>
        </p:nvSpPr>
        <p:spPr bwMode="auto">
          <a:xfrm>
            <a:off x="2172494" y="3232964"/>
            <a:ext cx="11605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６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+mn-ea"/>
              </a:rPr>
              <a:t>）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26" name="Text Box 5"/>
          <p:cNvSpPr txBox="1">
            <a:spLocks noChangeArrowheads="1"/>
          </p:cNvSpPr>
          <p:nvPr/>
        </p:nvSpPr>
        <p:spPr bwMode="auto">
          <a:xfrm>
            <a:off x="4949568" y="3214610"/>
            <a:ext cx="11277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確率は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327" name="グループ化 326"/>
          <p:cNvGrpSpPr/>
          <p:nvPr/>
        </p:nvGrpSpPr>
        <p:grpSpPr>
          <a:xfrm>
            <a:off x="5948455" y="3055992"/>
            <a:ext cx="946348" cy="718481"/>
            <a:chOff x="3892612" y="5907316"/>
            <a:chExt cx="946348" cy="718481"/>
          </a:xfrm>
        </p:grpSpPr>
        <p:cxnSp>
          <p:nvCxnSpPr>
            <p:cNvPr id="328" name="直線コネクタ 327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9" name="Text Box 5"/>
            <p:cNvSpPr txBox="1">
              <a:spLocks noChangeArrowheads="1"/>
            </p:cNvSpPr>
            <p:nvPr/>
          </p:nvSpPr>
          <p:spPr bwMode="auto">
            <a:xfrm>
              <a:off x="3892612" y="6164132"/>
              <a:ext cx="94634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330" name="Text Box 5"/>
            <p:cNvSpPr txBox="1">
              <a:spLocks noChangeArrowheads="1"/>
            </p:cNvSpPr>
            <p:nvPr/>
          </p:nvSpPr>
          <p:spPr bwMode="auto">
            <a:xfrm>
              <a:off x="3992234" y="590731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337" name="Text Box 5"/>
          <p:cNvSpPr txBox="1">
            <a:spLocks noChangeArrowheads="1"/>
          </p:cNvSpPr>
          <p:nvPr/>
        </p:nvSpPr>
        <p:spPr bwMode="auto">
          <a:xfrm>
            <a:off x="3161556" y="3232026"/>
            <a:ext cx="19035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の３通りあり、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38" name="フローチャート : 代替処理 337"/>
          <p:cNvSpPr/>
          <p:nvPr/>
        </p:nvSpPr>
        <p:spPr>
          <a:xfrm>
            <a:off x="85177" y="74635"/>
            <a:ext cx="932701" cy="7658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練習３５</a:t>
            </a:r>
          </a:p>
        </p:txBody>
      </p:sp>
      <p:sp>
        <p:nvSpPr>
          <p:cNvPr id="341" name="Text Box 5"/>
          <p:cNvSpPr txBox="1">
            <a:spLocks noChangeArrowheads="1"/>
          </p:cNvSpPr>
          <p:nvPr/>
        </p:nvSpPr>
        <p:spPr bwMode="auto">
          <a:xfrm>
            <a:off x="113153" y="3612257"/>
            <a:ext cx="32482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同じ目が出る事象</a:t>
            </a:r>
            <a:r>
              <a:rPr lang="ja-JP" altLang="en-US" sz="2400" i="1" dirty="0">
                <a:latin typeface="+mn-ea"/>
              </a:rPr>
              <a:t>Ｂ</a:t>
            </a:r>
            <a:r>
              <a:rPr lang="ja-JP" altLang="en-US" sz="2400" dirty="0">
                <a:latin typeface="+mn-ea"/>
              </a:rPr>
              <a:t>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55687" y="3982363"/>
            <a:ext cx="14401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１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１</a:t>
            </a:r>
            <a:r>
              <a:rPr lang="ja-JP" altLang="en-US" sz="2400" dirty="0">
                <a:latin typeface="+mn-ea"/>
              </a:rPr>
              <a:t>）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1207815" y="3982363"/>
            <a:ext cx="14401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ja-JP" altLang="en-US" sz="2400" dirty="0">
                <a:latin typeface="+mn-ea"/>
              </a:rPr>
              <a:t>）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2359943" y="3993386"/>
            <a:ext cx="13291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+mn-ea"/>
              </a:rPr>
              <a:t>）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3512071" y="3982363"/>
            <a:ext cx="14401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+mn-ea"/>
              </a:rPr>
              <a:t>）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5799348" y="3972297"/>
            <a:ext cx="14571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（６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６</a:t>
            </a:r>
            <a:r>
              <a:rPr lang="ja-JP" altLang="en-US" sz="2400" dirty="0">
                <a:latin typeface="+mn-ea"/>
              </a:rPr>
              <a:t>）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146967" y="4419652"/>
            <a:ext cx="12088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確率は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48" name="グループ化 47"/>
          <p:cNvGrpSpPr/>
          <p:nvPr/>
        </p:nvGrpSpPr>
        <p:grpSpPr>
          <a:xfrm>
            <a:off x="1245561" y="4257934"/>
            <a:ext cx="946348" cy="737531"/>
            <a:chOff x="3892612" y="5888266"/>
            <a:chExt cx="946348" cy="737531"/>
          </a:xfrm>
        </p:grpSpPr>
        <p:cxnSp>
          <p:nvCxnSpPr>
            <p:cNvPr id="49" name="直線コネクタ 48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 Box 5"/>
            <p:cNvSpPr txBox="1">
              <a:spLocks noChangeArrowheads="1"/>
            </p:cNvSpPr>
            <p:nvPr/>
          </p:nvSpPr>
          <p:spPr bwMode="auto">
            <a:xfrm>
              <a:off x="3892612" y="6164132"/>
              <a:ext cx="94634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51" name="Text Box 5"/>
            <p:cNvSpPr txBox="1">
              <a:spLocks noChangeArrowheads="1"/>
            </p:cNvSpPr>
            <p:nvPr/>
          </p:nvSpPr>
          <p:spPr bwMode="auto">
            <a:xfrm>
              <a:off x="3992234" y="588826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６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6760121" y="3969648"/>
            <a:ext cx="22408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の６通りあり、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4736208" y="3993386"/>
            <a:ext cx="14401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ja-JP" altLang="en-US" sz="2400" dirty="0">
                <a:latin typeface="+mn-ea"/>
              </a:rPr>
              <a:t>）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995160" y="1367976"/>
            <a:ext cx="288032" cy="288032"/>
          </a:xfrm>
          <a:prstGeom prst="rect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7326232" y="1709239"/>
            <a:ext cx="288032" cy="288032"/>
          </a:xfrm>
          <a:prstGeom prst="rect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7664088" y="2052223"/>
            <a:ext cx="288032" cy="288032"/>
          </a:xfrm>
          <a:prstGeom prst="rect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7958538" y="2388007"/>
            <a:ext cx="288032" cy="288032"/>
          </a:xfrm>
          <a:prstGeom prst="rect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8301558" y="2700536"/>
            <a:ext cx="288032" cy="288032"/>
          </a:xfrm>
          <a:prstGeom prst="rect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8625730" y="3015630"/>
            <a:ext cx="288032" cy="288032"/>
          </a:xfrm>
          <a:prstGeom prst="rect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Text Box 5"/>
          <p:cNvSpPr txBox="1">
            <a:spLocks noChangeArrowheads="1"/>
          </p:cNvSpPr>
          <p:nvPr/>
        </p:nvSpPr>
        <p:spPr bwMode="auto">
          <a:xfrm>
            <a:off x="106490" y="4890524"/>
            <a:ext cx="25108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n-ea"/>
              </a:rPr>
              <a:t>と</a:t>
            </a:r>
            <a:r>
              <a:rPr lang="ja-JP" altLang="en-US" sz="2400" i="1" dirty="0">
                <a:latin typeface="+mn-ea"/>
              </a:rPr>
              <a:t>Ｂ</a:t>
            </a:r>
            <a:r>
              <a:rPr lang="ja-JP" altLang="en-US" sz="2400" dirty="0">
                <a:latin typeface="+mn-ea"/>
              </a:rPr>
              <a:t>の積事象は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2" name="Text Box 5"/>
          <p:cNvSpPr txBox="1">
            <a:spLocks noChangeArrowheads="1"/>
          </p:cNvSpPr>
          <p:nvPr/>
        </p:nvSpPr>
        <p:spPr bwMode="auto">
          <a:xfrm>
            <a:off x="2498702" y="4885608"/>
            <a:ext cx="28177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+mn-ea"/>
                <a:ea typeface="+mn-ea"/>
              </a:rPr>
              <a:t>５）の１通りあり、</a:t>
            </a:r>
            <a:endParaRPr lang="en-US" altLang="ja-JP" sz="2400" dirty="0">
              <a:latin typeface="+mn-ea"/>
              <a:ea typeface="+mn-ea"/>
            </a:endParaRPr>
          </a:p>
        </p:txBody>
      </p: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5165297" y="4885834"/>
            <a:ext cx="12088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確率は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74" name="グループ化 73"/>
          <p:cNvGrpSpPr/>
          <p:nvPr/>
        </p:nvGrpSpPr>
        <p:grpSpPr>
          <a:xfrm>
            <a:off x="6263891" y="4724116"/>
            <a:ext cx="946348" cy="737531"/>
            <a:chOff x="3892612" y="5888266"/>
            <a:chExt cx="946348" cy="737531"/>
          </a:xfrm>
        </p:grpSpPr>
        <p:cxnSp>
          <p:nvCxnSpPr>
            <p:cNvPr id="75" name="直線コネクタ 74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 Box 5"/>
            <p:cNvSpPr txBox="1">
              <a:spLocks noChangeArrowheads="1"/>
            </p:cNvSpPr>
            <p:nvPr/>
          </p:nvSpPr>
          <p:spPr bwMode="auto">
            <a:xfrm>
              <a:off x="3892612" y="6164132"/>
              <a:ext cx="94634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77" name="Text Box 5"/>
            <p:cNvSpPr txBox="1">
              <a:spLocks noChangeArrowheads="1"/>
            </p:cNvSpPr>
            <p:nvPr/>
          </p:nvSpPr>
          <p:spPr bwMode="auto">
            <a:xfrm>
              <a:off x="3992234" y="588826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１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171679" y="5401659"/>
            <a:ext cx="5478903" cy="547621"/>
            <a:chOff x="171679" y="5401659"/>
            <a:chExt cx="5478903" cy="547621"/>
          </a:xfrm>
        </p:grpSpPr>
        <p:sp>
          <p:nvSpPr>
            <p:cNvPr id="129" name="フローチャート : 代替処理 128"/>
            <p:cNvSpPr/>
            <p:nvPr/>
          </p:nvSpPr>
          <p:spPr>
            <a:xfrm>
              <a:off x="171679" y="5401659"/>
              <a:ext cx="5478903" cy="547621"/>
            </a:xfrm>
            <a:prstGeom prst="flowChartAlternateProcess">
              <a:avLst/>
            </a:prstGeom>
            <a:solidFill>
              <a:srgbClr val="FFC000">
                <a:alpha val="22000"/>
              </a:srgbClr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8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202630" y="5401659"/>
              <a:ext cx="5447952" cy="509521"/>
              <a:chOff x="843445" y="5661248"/>
              <a:chExt cx="5447952" cy="509521"/>
            </a:xfrm>
          </p:grpSpPr>
          <p:grpSp>
            <p:nvGrpSpPr>
              <p:cNvPr id="78" name="グループ化 77"/>
              <p:cNvGrpSpPr/>
              <p:nvPr/>
            </p:nvGrpSpPr>
            <p:grpSpPr>
              <a:xfrm>
                <a:off x="2228905" y="5669616"/>
                <a:ext cx="1306439" cy="480847"/>
                <a:chOff x="2262898" y="4972198"/>
                <a:chExt cx="1306439" cy="480847"/>
              </a:xfrm>
            </p:grpSpPr>
            <p:grpSp>
              <p:nvGrpSpPr>
                <p:cNvPr id="79" name="グループ化 78"/>
                <p:cNvGrpSpPr/>
                <p:nvPr/>
              </p:nvGrpSpPr>
              <p:grpSpPr>
                <a:xfrm>
                  <a:off x="2562756" y="4972198"/>
                  <a:ext cx="1006581" cy="470033"/>
                  <a:chOff x="2941902" y="1680551"/>
                  <a:chExt cx="1006581" cy="470033"/>
                </a:xfrm>
              </p:grpSpPr>
              <p:sp>
                <p:nvSpPr>
                  <p:cNvPr id="81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68228" y="1680551"/>
                    <a:ext cx="780255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None/>
                      <a:defRPr/>
                    </a:pPr>
                    <a:r>
                      <a:rPr lang="ja-JP" altLang="en-US" sz="2400" b="1" dirty="0">
                        <a:latin typeface="+mn-ea"/>
                      </a:rPr>
                      <a:t>（</a:t>
                    </a:r>
                    <a:r>
                      <a:rPr lang="ja-JP" altLang="en-US" sz="2400" b="1" i="1" dirty="0">
                        <a:latin typeface="+mn-ea"/>
                      </a:rPr>
                      <a:t>Ａ</a:t>
                    </a:r>
                    <a:r>
                      <a:rPr lang="ja-JP" altLang="en-US" sz="2400" b="1" dirty="0">
                        <a:latin typeface="+mn-ea"/>
                      </a:rPr>
                      <a:t>）</a:t>
                    </a:r>
                    <a:endParaRPr lang="en-US" altLang="ja-JP" sz="2400" b="1" dirty="0">
                      <a:latin typeface="+mn-ea"/>
                    </a:endParaRPr>
                  </a:p>
                </p:txBody>
              </p:sp>
              <p:sp>
                <p:nvSpPr>
                  <p:cNvPr id="82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1902" y="1688919"/>
                    <a:ext cx="483502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None/>
                      <a:defRPr/>
                    </a:pPr>
                    <a:r>
                      <a:rPr lang="ja-JP" altLang="en-US" sz="2400" b="1" i="1" dirty="0">
                        <a:latin typeface="+mn-ea"/>
                        <a:ea typeface="+mn-ea"/>
                      </a:rPr>
                      <a:t>Ｐ</a:t>
                    </a:r>
                    <a:endParaRPr lang="en-US" altLang="ja-JP" sz="2400" b="1" i="1" dirty="0">
                      <a:latin typeface="+mn-ea"/>
                      <a:ea typeface="+mn-ea"/>
                    </a:endParaRPr>
                  </a:p>
                </p:txBody>
              </p:sp>
            </p:grpSp>
            <p:sp>
              <p:nvSpPr>
                <p:cNvPr id="80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262898" y="4991380"/>
                  <a:ext cx="698838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b="1" dirty="0">
                      <a:latin typeface="+mn-ea"/>
                    </a:rPr>
                    <a:t>＝</a:t>
                  </a:r>
                  <a:endParaRPr lang="en-US" altLang="ja-JP" sz="2400" b="1" dirty="0">
                    <a:latin typeface="HG行書体" panose="03000609000000000000" pitchFamily="65" charset="-128"/>
                    <a:ea typeface="HG行書体" panose="03000609000000000000" pitchFamily="65" charset="-128"/>
                  </a:endParaRPr>
                </a:p>
              </p:txBody>
            </p:sp>
          </p:grpSp>
          <p:grpSp>
            <p:nvGrpSpPr>
              <p:cNvPr id="83" name="グループ化 82"/>
              <p:cNvGrpSpPr/>
              <p:nvPr/>
            </p:nvGrpSpPr>
            <p:grpSpPr>
              <a:xfrm>
                <a:off x="3268204" y="5661248"/>
                <a:ext cx="1274279" cy="487794"/>
                <a:chOff x="2295058" y="4954437"/>
                <a:chExt cx="1274279" cy="487794"/>
              </a:xfrm>
            </p:grpSpPr>
            <p:grpSp>
              <p:nvGrpSpPr>
                <p:cNvPr id="84" name="グループ化 83"/>
                <p:cNvGrpSpPr/>
                <p:nvPr/>
              </p:nvGrpSpPr>
              <p:grpSpPr>
                <a:xfrm>
                  <a:off x="2562756" y="4972198"/>
                  <a:ext cx="1006581" cy="470033"/>
                  <a:chOff x="2941902" y="1680551"/>
                  <a:chExt cx="1006581" cy="470033"/>
                </a:xfrm>
              </p:grpSpPr>
              <p:sp>
                <p:nvSpPr>
                  <p:cNvPr id="86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68228" y="1680551"/>
                    <a:ext cx="780255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None/>
                      <a:defRPr/>
                    </a:pPr>
                    <a:r>
                      <a:rPr lang="ja-JP" altLang="en-US" sz="2400" b="1" dirty="0">
                        <a:latin typeface="+mn-ea"/>
                      </a:rPr>
                      <a:t>（</a:t>
                    </a:r>
                    <a:r>
                      <a:rPr lang="ja-JP" altLang="en-US" sz="2400" b="1" i="1" dirty="0">
                        <a:latin typeface="+mn-ea"/>
                      </a:rPr>
                      <a:t>Ｂ</a:t>
                    </a:r>
                    <a:r>
                      <a:rPr lang="ja-JP" altLang="en-US" sz="2400" b="1" dirty="0">
                        <a:latin typeface="+mn-ea"/>
                      </a:rPr>
                      <a:t>）</a:t>
                    </a:r>
                    <a:endParaRPr lang="en-US" altLang="ja-JP" sz="2400" b="1" dirty="0">
                      <a:latin typeface="+mn-ea"/>
                    </a:endParaRPr>
                  </a:p>
                </p:txBody>
              </p:sp>
              <p:sp>
                <p:nvSpPr>
                  <p:cNvPr id="87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1902" y="1688919"/>
                    <a:ext cx="483502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None/>
                      <a:defRPr/>
                    </a:pPr>
                    <a:r>
                      <a:rPr lang="ja-JP" altLang="en-US" sz="2400" b="1" i="1" dirty="0">
                        <a:latin typeface="+mn-ea"/>
                        <a:ea typeface="+mn-ea"/>
                      </a:rPr>
                      <a:t>Ｐ</a:t>
                    </a:r>
                    <a:endParaRPr lang="en-US" altLang="ja-JP" sz="2400" b="1" i="1" dirty="0">
                      <a:latin typeface="+mn-ea"/>
                      <a:ea typeface="+mn-ea"/>
                    </a:endParaRPr>
                  </a:p>
                </p:txBody>
              </p:sp>
            </p:grpSp>
            <p:sp>
              <p:nvSpPr>
                <p:cNvPr id="8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295058" y="4954437"/>
                  <a:ext cx="698838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b="1" dirty="0">
                      <a:latin typeface="+mn-ea"/>
                      <a:ea typeface="+mn-ea"/>
                    </a:rPr>
                    <a:t>＋</a:t>
                  </a:r>
                  <a:endParaRPr lang="en-US" altLang="ja-JP" sz="2400" b="1" dirty="0">
                    <a:latin typeface="+mn-ea"/>
                    <a:ea typeface="+mn-ea"/>
                  </a:endParaRPr>
                </a:p>
              </p:txBody>
            </p:sp>
          </p:grpSp>
          <p:grpSp>
            <p:nvGrpSpPr>
              <p:cNvPr id="88" name="グループ化 87"/>
              <p:cNvGrpSpPr/>
              <p:nvPr/>
            </p:nvGrpSpPr>
            <p:grpSpPr>
              <a:xfrm>
                <a:off x="843445" y="5700736"/>
                <a:ext cx="1724720" cy="470033"/>
                <a:chOff x="2941902" y="1680551"/>
                <a:chExt cx="1313963" cy="470033"/>
              </a:xfrm>
            </p:grpSpPr>
            <p:sp>
              <p:nvSpPr>
                <p:cNvPr id="89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3168226" y="1680551"/>
                  <a:ext cx="1087639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b="1" dirty="0">
                      <a:latin typeface="+mn-ea"/>
                    </a:rPr>
                    <a:t>（</a:t>
                  </a:r>
                  <a:r>
                    <a:rPr lang="ja-JP" altLang="en-US" sz="2400" b="1" i="1" dirty="0">
                      <a:latin typeface="+mn-ea"/>
                    </a:rPr>
                    <a:t>Ａ</a:t>
                  </a:r>
                  <a:r>
                    <a:rPr lang="ja-JP" altLang="en-US" sz="2400" b="1" dirty="0">
                      <a:latin typeface="+mj-ea"/>
                    </a:rPr>
                    <a:t>∪</a:t>
                  </a:r>
                  <a:r>
                    <a:rPr lang="ja-JP" altLang="en-US" sz="2400" b="1" i="1" dirty="0">
                      <a:latin typeface="+mn-ea"/>
                    </a:rPr>
                    <a:t>Ｂ</a:t>
                  </a:r>
                  <a:r>
                    <a:rPr lang="ja-JP" altLang="en-US" sz="2400" b="1" dirty="0">
                      <a:latin typeface="+mn-ea"/>
                    </a:rPr>
                    <a:t>）</a:t>
                  </a:r>
                  <a:endParaRPr lang="en-US" altLang="ja-JP" sz="2400" b="1" dirty="0">
                    <a:latin typeface="+mn-ea"/>
                  </a:endParaRPr>
                </a:p>
              </p:txBody>
            </p:sp>
            <p:sp>
              <p:nvSpPr>
                <p:cNvPr id="92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941902" y="1688919"/>
                  <a:ext cx="483502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b="1" i="1" dirty="0">
                      <a:latin typeface="+mn-ea"/>
                      <a:ea typeface="+mn-ea"/>
                    </a:rPr>
                    <a:t>Ｐ</a:t>
                  </a:r>
                  <a:endParaRPr lang="en-US" altLang="ja-JP" sz="2400" b="1" i="1" dirty="0">
                    <a:latin typeface="+mn-ea"/>
                    <a:ea typeface="+mn-ea"/>
                  </a:endParaRPr>
                </a:p>
              </p:txBody>
            </p:sp>
          </p:grpSp>
          <p:grpSp>
            <p:nvGrpSpPr>
              <p:cNvPr id="93" name="グループ化 92"/>
              <p:cNvGrpSpPr/>
              <p:nvPr/>
            </p:nvGrpSpPr>
            <p:grpSpPr>
              <a:xfrm>
                <a:off x="4311836" y="5671930"/>
                <a:ext cx="1979561" cy="470033"/>
                <a:chOff x="2747750" y="1680551"/>
                <a:chExt cx="1508115" cy="470033"/>
              </a:xfrm>
            </p:grpSpPr>
            <p:sp>
              <p:nvSpPr>
                <p:cNvPr id="94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3168226" y="1680551"/>
                  <a:ext cx="1087639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b="1" dirty="0">
                      <a:latin typeface="+mn-ea"/>
                    </a:rPr>
                    <a:t>（</a:t>
                  </a:r>
                  <a:r>
                    <a:rPr lang="ja-JP" altLang="en-US" sz="2400" b="1" i="1" dirty="0">
                      <a:latin typeface="+mn-ea"/>
                    </a:rPr>
                    <a:t>Ａ</a:t>
                  </a:r>
                  <a:r>
                    <a:rPr lang="ja-JP" altLang="en-US" sz="2400" b="1" dirty="0">
                      <a:latin typeface="+mj-ea"/>
                    </a:rPr>
                    <a:t>∩</a:t>
                  </a:r>
                  <a:r>
                    <a:rPr lang="ja-JP" altLang="en-US" sz="2400" b="1" i="1" dirty="0">
                      <a:latin typeface="+mn-ea"/>
                    </a:rPr>
                    <a:t>Ｂ</a:t>
                  </a:r>
                  <a:r>
                    <a:rPr lang="ja-JP" altLang="en-US" sz="2400" b="1" dirty="0">
                      <a:latin typeface="+mn-ea"/>
                    </a:rPr>
                    <a:t>）</a:t>
                  </a:r>
                  <a:endParaRPr lang="en-US" altLang="ja-JP" sz="2400" b="1" dirty="0">
                    <a:latin typeface="+mn-ea"/>
                  </a:endParaRPr>
                </a:p>
              </p:txBody>
            </p:sp>
            <p:sp>
              <p:nvSpPr>
                <p:cNvPr id="9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747750" y="1688919"/>
                  <a:ext cx="588975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i="1" dirty="0">
                      <a:latin typeface="+mn-ea"/>
                      <a:ea typeface="+mn-ea"/>
                    </a:rPr>
                    <a:t>－</a:t>
                  </a:r>
                  <a:r>
                    <a:rPr lang="ja-JP" altLang="en-US" sz="2400" b="1" i="1" dirty="0">
                      <a:latin typeface="+mn-ea"/>
                      <a:ea typeface="+mn-ea"/>
                    </a:rPr>
                    <a:t>Ｐ</a:t>
                  </a:r>
                  <a:endParaRPr lang="en-US" altLang="ja-JP" sz="2400" b="1" i="1" dirty="0">
                    <a:latin typeface="+mn-ea"/>
                    <a:ea typeface="+mn-ea"/>
                  </a:endParaRPr>
                </a:p>
              </p:txBody>
            </p:sp>
          </p:grpSp>
        </p:grpSp>
      </p:grpSp>
      <p:sp>
        <p:nvSpPr>
          <p:cNvPr id="96" name="Text Box 5"/>
          <p:cNvSpPr txBox="1">
            <a:spLocks noChangeArrowheads="1"/>
          </p:cNvSpPr>
          <p:nvPr/>
        </p:nvSpPr>
        <p:spPr bwMode="auto">
          <a:xfrm>
            <a:off x="105423" y="5949280"/>
            <a:ext cx="12088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よって、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98" name="グループ化 97"/>
          <p:cNvGrpSpPr/>
          <p:nvPr/>
        </p:nvGrpSpPr>
        <p:grpSpPr>
          <a:xfrm>
            <a:off x="1338950" y="5922542"/>
            <a:ext cx="946348" cy="718481"/>
            <a:chOff x="3892612" y="5907316"/>
            <a:chExt cx="946348" cy="718481"/>
          </a:xfrm>
        </p:grpSpPr>
        <p:cxnSp>
          <p:nvCxnSpPr>
            <p:cNvPr id="99" name="直線コネクタ 98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 Box 5"/>
            <p:cNvSpPr txBox="1">
              <a:spLocks noChangeArrowheads="1"/>
            </p:cNvSpPr>
            <p:nvPr/>
          </p:nvSpPr>
          <p:spPr bwMode="auto">
            <a:xfrm>
              <a:off x="3892612" y="6164132"/>
              <a:ext cx="94634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01" name="Text Box 5"/>
            <p:cNvSpPr txBox="1">
              <a:spLocks noChangeArrowheads="1"/>
            </p:cNvSpPr>
            <p:nvPr/>
          </p:nvSpPr>
          <p:spPr bwMode="auto">
            <a:xfrm>
              <a:off x="3992234" y="590731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02" name="グループ化 101"/>
          <p:cNvGrpSpPr/>
          <p:nvPr/>
        </p:nvGrpSpPr>
        <p:grpSpPr>
          <a:xfrm>
            <a:off x="1825896" y="5907653"/>
            <a:ext cx="1249255" cy="737531"/>
            <a:chOff x="3589705" y="5888266"/>
            <a:chExt cx="1249255" cy="737531"/>
          </a:xfrm>
        </p:grpSpPr>
        <p:cxnSp>
          <p:nvCxnSpPr>
            <p:cNvPr id="103" name="直線コネクタ 102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 Box 5"/>
            <p:cNvSpPr txBox="1">
              <a:spLocks noChangeArrowheads="1"/>
            </p:cNvSpPr>
            <p:nvPr/>
          </p:nvSpPr>
          <p:spPr bwMode="auto">
            <a:xfrm>
              <a:off x="3892612" y="6164132"/>
              <a:ext cx="94634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05" name="Text Box 5"/>
            <p:cNvSpPr txBox="1">
              <a:spLocks noChangeArrowheads="1"/>
            </p:cNvSpPr>
            <p:nvPr/>
          </p:nvSpPr>
          <p:spPr bwMode="auto">
            <a:xfrm>
              <a:off x="3992234" y="588826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14" name="Text Box 5"/>
            <p:cNvSpPr txBox="1">
              <a:spLocks noChangeArrowheads="1"/>
            </p:cNvSpPr>
            <p:nvPr/>
          </p:nvSpPr>
          <p:spPr bwMode="auto">
            <a:xfrm>
              <a:off x="3589705" y="6036625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＋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2672659" y="5902710"/>
            <a:ext cx="1257784" cy="737531"/>
            <a:chOff x="3581176" y="5888266"/>
            <a:chExt cx="1257784" cy="737531"/>
          </a:xfrm>
        </p:grpSpPr>
        <p:cxnSp>
          <p:nvCxnSpPr>
            <p:cNvPr id="107" name="直線コネクタ 106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 Box 5"/>
            <p:cNvSpPr txBox="1">
              <a:spLocks noChangeArrowheads="1"/>
            </p:cNvSpPr>
            <p:nvPr/>
          </p:nvSpPr>
          <p:spPr bwMode="auto">
            <a:xfrm>
              <a:off x="3892612" y="6164132"/>
              <a:ext cx="94634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09" name="Text Box 5"/>
            <p:cNvSpPr txBox="1">
              <a:spLocks noChangeArrowheads="1"/>
            </p:cNvSpPr>
            <p:nvPr/>
          </p:nvSpPr>
          <p:spPr bwMode="auto">
            <a:xfrm>
              <a:off x="3992234" y="588826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１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15" name="Text Box 5"/>
            <p:cNvSpPr txBox="1">
              <a:spLocks noChangeArrowheads="1"/>
            </p:cNvSpPr>
            <p:nvPr/>
          </p:nvSpPr>
          <p:spPr bwMode="auto">
            <a:xfrm>
              <a:off x="3581176" y="6043680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－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10" name="グループ化 109"/>
          <p:cNvGrpSpPr/>
          <p:nvPr/>
        </p:nvGrpSpPr>
        <p:grpSpPr>
          <a:xfrm>
            <a:off x="3541988" y="5903492"/>
            <a:ext cx="979202" cy="737531"/>
            <a:chOff x="3546417" y="5888266"/>
            <a:chExt cx="979202" cy="737531"/>
          </a:xfrm>
        </p:grpSpPr>
        <p:cxnSp>
          <p:nvCxnSpPr>
            <p:cNvPr id="111" name="直線コネクタ 110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 Box 5"/>
            <p:cNvSpPr txBox="1">
              <a:spLocks noChangeArrowheads="1"/>
            </p:cNvSpPr>
            <p:nvPr/>
          </p:nvSpPr>
          <p:spPr bwMode="auto">
            <a:xfrm>
              <a:off x="3892612" y="6164132"/>
              <a:ext cx="63300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13" name="Text Box 5"/>
            <p:cNvSpPr txBox="1">
              <a:spLocks noChangeArrowheads="1"/>
            </p:cNvSpPr>
            <p:nvPr/>
          </p:nvSpPr>
          <p:spPr bwMode="auto">
            <a:xfrm>
              <a:off x="3992234" y="588826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８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16" name="Text Box 5"/>
            <p:cNvSpPr txBox="1">
              <a:spLocks noChangeArrowheads="1"/>
            </p:cNvSpPr>
            <p:nvPr/>
          </p:nvSpPr>
          <p:spPr bwMode="auto">
            <a:xfrm>
              <a:off x="3546417" y="604211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17" name="グループ化 116"/>
          <p:cNvGrpSpPr/>
          <p:nvPr/>
        </p:nvGrpSpPr>
        <p:grpSpPr>
          <a:xfrm>
            <a:off x="4453791" y="5893967"/>
            <a:ext cx="1093502" cy="737531"/>
            <a:chOff x="3546417" y="5888266"/>
            <a:chExt cx="1093502" cy="737531"/>
          </a:xfrm>
        </p:grpSpPr>
        <p:cxnSp>
          <p:nvCxnSpPr>
            <p:cNvPr id="118" name="直線コネクタ 117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 Box 5"/>
            <p:cNvSpPr txBox="1">
              <a:spLocks noChangeArrowheads="1"/>
            </p:cNvSpPr>
            <p:nvPr/>
          </p:nvSpPr>
          <p:spPr bwMode="auto">
            <a:xfrm>
              <a:off x="4006912" y="6164132"/>
              <a:ext cx="63300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>
                  <a:latin typeface="+mn-ea"/>
                </a:rPr>
                <a:t>９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20" name="Text Box 5"/>
            <p:cNvSpPr txBox="1">
              <a:spLocks noChangeArrowheads="1"/>
            </p:cNvSpPr>
            <p:nvPr/>
          </p:nvSpPr>
          <p:spPr bwMode="auto">
            <a:xfrm>
              <a:off x="3992234" y="588826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２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21" name="Text Box 5"/>
            <p:cNvSpPr txBox="1">
              <a:spLocks noChangeArrowheads="1"/>
            </p:cNvSpPr>
            <p:nvPr/>
          </p:nvSpPr>
          <p:spPr bwMode="auto">
            <a:xfrm>
              <a:off x="3546417" y="6042116"/>
              <a:ext cx="4117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6012160" y="6026866"/>
            <a:ext cx="954766" cy="724395"/>
            <a:chOff x="4573559" y="5482979"/>
            <a:chExt cx="954766" cy="724395"/>
          </a:xfrm>
        </p:grpSpPr>
        <p:cxnSp>
          <p:nvCxnSpPr>
            <p:cNvPr id="123" name="直線コネクタ 122"/>
            <p:cNvCxnSpPr/>
            <p:nvPr/>
          </p:nvCxnSpPr>
          <p:spPr>
            <a:xfrm>
              <a:off x="4573559" y="6134614"/>
              <a:ext cx="928869" cy="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4" name="グループ化 123"/>
            <p:cNvGrpSpPr/>
            <p:nvPr/>
          </p:nvGrpSpPr>
          <p:grpSpPr>
            <a:xfrm>
              <a:off x="4825308" y="5482979"/>
              <a:ext cx="703017" cy="724395"/>
              <a:chOff x="4018131" y="5897549"/>
              <a:chExt cx="703017" cy="724395"/>
            </a:xfrm>
          </p:grpSpPr>
          <p:cxnSp>
            <p:nvCxnSpPr>
              <p:cNvPr id="125" name="直線コネクタ 124"/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6" name="Text Box 5"/>
              <p:cNvSpPr txBox="1">
                <a:spLocks noChangeArrowheads="1"/>
              </p:cNvSpPr>
              <p:nvPr/>
            </p:nvSpPr>
            <p:spPr bwMode="auto">
              <a:xfrm>
                <a:off x="4018131" y="6160279"/>
                <a:ext cx="703017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９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127" name="Text Box 5"/>
              <p:cNvSpPr txBox="1">
                <a:spLocks noChangeArrowheads="1"/>
              </p:cNvSpPr>
              <p:nvPr/>
            </p:nvSpPr>
            <p:spPr bwMode="auto">
              <a:xfrm>
                <a:off x="4021924" y="5897549"/>
                <a:ext cx="411777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２</a:t>
                </a:r>
                <a:endParaRPr lang="en-US" altLang="ja-JP" sz="2400" dirty="0">
                  <a:latin typeface="+mn-ea"/>
                </a:endParaRPr>
              </a:p>
            </p:txBody>
          </p:sp>
        </p:grpSp>
      </p:grpSp>
      <p:sp>
        <p:nvSpPr>
          <p:cNvPr id="128" name="円/楕円 127"/>
          <p:cNvSpPr/>
          <p:nvPr/>
        </p:nvSpPr>
        <p:spPr>
          <a:xfrm>
            <a:off x="8256870" y="2656454"/>
            <a:ext cx="385767" cy="376195"/>
          </a:xfrm>
          <a:prstGeom prst="ellipse">
            <a:avLst/>
          </a:prstGeom>
          <a:noFill/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722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4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75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75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75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75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325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75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25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2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2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1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2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1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" grpId="0" animBg="1"/>
      <p:bldP spid="306" grpId="0"/>
      <p:bldP spid="307" grpId="0"/>
      <p:bldP spid="2" grpId="0" animBg="1"/>
      <p:bldP spid="308" grpId="0"/>
      <p:bldP spid="310" grpId="0"/>
      <p:bldP spid="311" grpId="0"/>
      <p:bldP spid="312" grpId="0"/>
      <p:bldP spid="313" grpId="0"/>
      <p:bldP spid="314" grpId="0"/>
      <p:bldP spid="315" grpId="0"/>
      <p:bldP spid="316" grpId="0" animBg="1"/>
      <p:bldP spid="317" grpId="0"/>
      <p:bldP spid="318" grpId="0" animBg="1"/>
      <p:bldP spid="319" grpId="0"/>
      <p:bldP spid="320" grpId="0" animBg="1"/>
      <p:bldP spid="321" grpId="0"/>
      <p:bldP spid="326" grpId="0"/>
      <p:bldP spid="337" grpId="0"/>
      <p:bldP spid="341" grpId="0"/>
      <p:bldP spid="42" grpId="0"/>
      <p:bldP spid="43" grpId="0"/>
      <p:bldP spid="44" grpId="0"/>
      <p:bldP spid="45" grpId="0"/>
      <p:bldP spid="46" grpId="0"/>
      <p:bldP spid="47" grpId="0"/>
      <p:bldP spid="52" grpId="0"/>
      <p:bldP spid="53" grpId="0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/>
      <p:bldP spid="72" grpId="0"/>
      <p:bldP spid="73" grpId="0"/>
      <p:bldP spid="96" grpId="0"/>
      <p:bldP spid="1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形吹き出し 1"/>
          <p:cNvSpPr/>
          <p:nvPr/>
        </p:nvSpPr>
        <p:spPr>
          <a:xfrm>
            <a:off x="5591401" y="4057987"/>
            <a:ext cx="3133594" cy="1152128"/>
          </a:xfrm>
          <a:prstGeom prst="cloudCallout">
            <a:avLst>
              <a:gd name="adj1" fmla="val 56991"/>
              <a:gd name="adj2" fmla="val -52977"/>
            </a:avLst>
          </a:prstGeom>
          <a:solidFill>
            <a:srgbClr val="FFC000">
              <a:alpha val="23000"/>
            </a:srgbClr>
          </a:solidFill>
          <a:ln w="412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165" name="グループ化 164"/>
          <p:cNvGrpSpPr>
            <a:grpSpLocks/>
          </p:cNvGrpSpPr>
          <p:nvPr/>
        </p:nvGrpSpPr>
        <p:grpSpPr bwMode="auto">
          <a:xfrm>
            <a:off x="103188" y="-30484"/>
            <a:ext cx="7043077" cy="523220"/>
            <a:chOff x="224881" y="2781938"/>
            <a:chExt cx="4055796" cy="522175"/>
          </a:xfrm>
        </p:grpSpPr>
        <p:sp>
          <p:nvSpPr>
            <p:cNvPr id="166" name="フローチャート : 磁気ディスク 165"/>
            <p:cNvSpPr/>
            <p:nvPr/>
          </p:nvSpPr>
          <p:spPr>
            <a:xfrm>
              <a:off x="224881" y="2882213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800" dirty="0"/>
            </a:p>
          </p:txBody>
        </p:sp>
        <p:sp>
          <p:nvSpPr>
            <p:cNvPr id="167" name="Text Box 5"/>
            <p:cNvSpPr txBox="1">
              <a:spLocks noChangeArrowheads="1"/>
            </p:cNvSpPr>
            <p:nvPr/>
          </p:nvSpPr>
          <p:spPr bwMode="auto">
            <a:xfrm>
              <a:off x="514216" y="2781938"/>
              <a:ext cx="3766461" cy="522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800" b="1" dirty="0">
                  <a:latin typeface="+mn-ea"/>
                  <a:ea typeface="+mn-ea"/>
                </a:rPr>
                <a:t>確率の加法定理</a:t>
              </a:r>
              <a:r>
                <a:rPr lang="ja-JP" altLang="en-US" sz="2800" dirty="0">
                  <a:latin typeface="+mn-ea"/>
                  <a:ea typeface="+mn-ea"/>
                </a:rPr>
                <a:t>について調べよう</a:t>
              </a:r>
              <a:endParaRPr lang="en-US" altLang="ja-JP" sz="2800" dirty="0">
                <a:latin typeface="+mn-ea"/>
                <a:ea typeface="+mn-ea"/>
              </a:endParaRPr>
            </a:p>
          </p:txBody>
        </p:sp>
      </p:grpSp>
      <p:sp>
        <p:nvSpPr>
          <p:cNvPr id="207" name="フローチャート : 代替処理 206"/>
          <p:cNvSpPr/>
          <p:nvPr/>
        </p:nvSpPr>
        <p:spPr>
          <a:xfrm>
            <a:off x="81450" y="2224189"/>
            <a:ext cx="755151" cy="791877"/>
          </a:xfrm>
          <a:prstGeom prst="flowChartAlternateProcess">
            <a:avLst/>
          </a:prstGeom>
          <a:solidFill>
            <a:srgbClr val="00B0F0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例１６</a:t>
            </a:r>
          </a:p>
        </p:txBody>
      </p:sp>
      <p:sp>
        <p:nvSpPr>
          <p:cNvPr id="123" name="Text Box 5"/>
          <p:cNvSpPr txBox="1">
            <a:spLocks noChangeArrowheads="1"/>
          </p:cNvSpPr>
          <p:nvPr/>
        </p:nvSpPr>
        <p:spPr bwMode="auto">
          <a:xfrm>
            <a:off x="789155" y="2177277"/>
            <a:ext cx="51395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１等から４等までの当たる確率が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05" name="フローチャート : 代替処理 104"/>
          <p:cNvSpPr/>
          <p:nvPr/>
        </p:nvSpPr>
        <p:spPr>
          <a:xfrm>
            <a:off x="492191" y="614950"/>
            <a:ext cx="6672097" cy="1445897"/>
          </a:xfrm>
          <a:prstGeom prst="flowChartAlternateProcess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13" name="Text Box 5"/>
          <p:cNvSpPr txBox="1">
            <a:spLocks noChangeArrowheads="1"/>
          </p:cNvSpPr>
          <p:nvPr/>
        </p:nvSpPr>
        <p:spPr bwMode="auto">
          <a:xfrm>
            <a:off x="939257" y="618748"/>
            <a:ext cx="2936692" cy="523220"/>
          </a:xfrm>
          <a:prstGeom prst="rect">
            <a:avLst/>
          </a:prstGeom>
          <a:solidFill>
            <a:srgbClr val="C00000">
              <a:alpha val="28000"/>
            </a:srgbClr>
          </a:solidFill>
          <a:ln w="317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2800" dirty="0">
                <a:latin typeface="+mn-ea"/>
                <a:ea typeface="+mn-ea"/>
              </a:rPr>
              <a:t>確率の加法定理</a:t>
            </a:r>
          </a:p>
        </p:txBody>
      </p:sp>
      <p:sp>
        <p:nvSpPr>
          <p:cNvPr id="133" name="Text Box 5"/>
          <p:cNvSpPr txBox="1">
            <a:spLocks noChangeArrowheads="1"/>
          </p:cNvSpPr>
          <p:nvPr/>
        </p:nvSpPr>
        <p:spPr bwMode="auto">
          <a:xfrm>
            <a:off x="870180" y="1106741"/>
            <a:ext cx="5719115" cy="52322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事象</a:t>
            </a:r>
            <a:r>
              <a:rPr lang="ja-JP" altLang="en-US" sz="2800" i="1" dirty="0">
                <a:latin typeface="+mn-ea"/>
              </a:rPr>
              <a:t>Ａ、Ｂ</a:t>
            </a:r>
            <a:r>
              <a:rPr lang="ja-JP" altLang="en-US" sz="2800" dirty="0">
                <a:latin typeface="+mn-ea"/>
              </a:rPr>
              <a:t>が互いに排反であるとき</a:t>
            </a:r>
            <a:endParaRPr lang="en-US" altLang="ja-JP" sz="2800" dirty="0">
              <a:latin typeface="+mn-ea"/>
            </a:endParaRPr>
          </a:p>
        </p:txBody>
      </p:sp>
      <p:grpSp>
        <p:nvGrpSpPr>
          <p:cNvPr id="146" name="グループ化 145"/>
          <p:cNvGrpSpPr/>
          <p:nvPr/>
        </p:nvGrpSpPr>
        <p:grpSpPr>
          <a:xfrm>
            <a:off x="1382570" y="1510077"/>
            <a:ext cx="4325513" cy="550770"/>
            <a:chOff x="1240785" y="6321900"/>
            <a:chExt cx="3689961" cy="550770"/>
          </a:xfrm>
        </p:grpSpPr>
        <p:grpSp>
          <p:nvGrpSpPr>
            <p:cNvPr id="147" name="グループ化 146"/>
            <p:cNvGrpSpPr/>
            <p:nvPr/>
          </p:nvGrpSpPr>
          <p:grpSpPr>
            <a:xfrm>
              <a:off x="1240785" y="6321900"/>
              <a:ext cx="1715482" cy="531588"/>
              <a:chOff x="2941902" y="1680551"/>
              <a:chExt cx="1479156" cy="531588"/>
            </a:xfrm>
          </p:grpSpPr>
          <p:sp>
            <p:nvSpPr>
              <p:cNvPr id="158" name="Text Box 5"/>
              <p:cNvSpPr txBox="1">
                <a:spLocks noChangeArrowheads="1"/>
              </p:cNvSpPr>
              <p:nvPr/>
            </p:nvSpPr>
            <p:spPr bwMode="auto">
              <a:xfrm>
                <a:off x="3168227" y="1680551"/>
                <a:ext cx="1252831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800" b="1" dirty="0">
                    <a:latin typeface="+mn-ea"/>
                  </a:rPr>
                  <a:t>（</a:t>
                </a:r>
                <a:r>
                  <a:rPr lang="ja-JP" altLang="en-US" sz="2800" b="1" i="1" dirty="0">
                    <a:latin typeface="+mn-ea"/>
                  </a:rPr>
                  <a:t>Ａ</a:t>
                </a:r>
                <a:r>
                  <a:rPr lang="ja-JP" altLang="en-US" sz="2800" b="1" dirty="0">
                    <a:latin typeface="+mj-ea"/>
                  </a:rPr>
                  <a:t>∪</a:t>
                </a:r>
                <a:r>
                  <a:rPr lang="ja-JP" altLang="en-US" sz="2800" b="1" i="1" dirty="0">
                    <a:latin typeface="+mn-ea"/>
                  </a:rPr>
                  <a:t>Ｂ</a:t>
                </a:r>
                <a:r>
                  <a:rPr lang="ja-JP" altLang="en-US" sz="2800" b="1" dirty="0">
                    <a:latin typeface="+mn-ea"/>
                  </a:rPr>
                  <a:t>）</a:t>
                </a:r>
                <a:endParaRPr lang="en-US" altLang="ja-JP" sz="2800" b="1" dirty="0">
                  <a:latin typeface="+mn-ea"/>
                </a:endParaRPr>
              </a:p>
            </p:txBody>
          </p:sp>
          <p:sp>
            <p:nvSpPr>
              <p:cNvPr id="159" name="Text Box 5"/>
              <p:cNvSpPr txBox="1">
                <a:spLocks noChangeArrowheads="1"/>
              </p:cNvSpPr>
              <p:nvPr/>
            </p:nvSpPr>
            <p:spPr bwMode="auto">
              <a:xfrm>
                <a:off x="2941902" y="1688919"/>
                <a:ext cx="48350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800" b="1" i="1" dirty="0">
                    <a:latin typeface="+mn-ea"/>
                    <a:ea typeface="+mn-ea"/>
                  </a:rPr>
                  <a:t>Ｐ</a:t>
                </a:r>
                <a:endParaRPr lang="en-US" altLang="ja-JP" sz="2800" b="1" i="1" dirty="0">
                  <a:latin typeface="+mn-ea"/>
                  <a:ea typeface="+mn-ea"/>
                </a:endParaRPr>
              </a:p>
            </p:txBody>
          </p:sp>
        </p:grpSp>
        <p:grpSp>
          <p:nvGrpSpPr>
            <p:cNvPr id="148" name="グループ化 147"/>
            <p:cNvGrpSpPr/>
            <p:nvPr/>
          </p:nvGrpSpPr>
          <p:grpSpPr>
            <a:xfrm>
              <a:off x="2581420" y="6330268"/>
              <a:ext cx="1388718" cy="542402"/>
              <a:chOff x="2262898" y="4972198"/>
              <a:chExt cx="1388718" cy="542402"/>
            </a:xfrm>
          </p:grpSpPr>
          <p:grpSp>
            <p:nvGrpSpPr>
              <p:cNvPr id="154" name="グループ化 153"/>
              <p:cNvGrpSpPr/>
              <p:nvPr/>
            </p:nvGrpSpPr>
            <p:grpSpPr>
              <a:xfrm>
                <a:off x="2562756" y="4972198"/>
                <a:ext cx="1088860" cy="531588"/>
                <a:chOff x="2941902" y="1680551"/>
                <a:chExt cx="1088860" cy="531588"/>
              </a:xfrm>
            </p:grpSpPr>
            <p:sp>
              <p:nvSpPr>
                <p:cNvPr id="156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3168228" y="1680551"/>
                  <a:ext cx="862534" cy="5232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800" b="1" dirty="0">
                      <a:latin typeface="+mn-ea"/>
                    </a:rPr>
                    <a:t>（</a:t>
                  </a:r>
                  <a:r>
                    <a:rPr lang="ja-JP" altLang="en-US" sz="2800" b="1" i="1" dirty="0">
                      <a:latin typeface="+mn-ea"/>
                    </a:rPr>
                    <a:t>Ａ</a:t>
                  </a:r>
                  <a:r>
                    <a:rPr lang="ja-JP" altLang="en-US" sz="2800" b="1" dirty="0">
                      <a:latin typeface="+mn-ea"/>
                    </a:rPr>
                    <a:t>）</a:t>
                  </a:r>
                  <a:endParaRPr lang="en-US" altLang="ja-JP" sz="2800" b="1" dirty="0">
                    <a:latin typeface="+mn-ea"/>
                  </a:endParaRPr>
                </a:p>
              </p:txBody>
            </p:sp>
            <p:sp>
              <p:nvSpPr>
                <p:cNvPr id="15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941902" y="1688919"/>
                  <a:ext cx="483502" cy="5232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800" b="1" i="1" dirty="0">
                      <a:latin typeface="+mn-ea"/>
                      <a:ea typeface="+mn-ea"/>
                    </a:rPr>
                    <a:t>Ｐ</a:t>
                  </a:r>
                  <a:endParaRPr lang="en-US" altLang="ja-JP" sz="2800" b="1" i="1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155" name="Text Box 5"/>
              <p:cNvSpPr txBox="1">
                <a:spLocks noChangeArrowheads="1"/>
              </p:cNvSpPr>
              <p:nvPr/>
            </p:nvSpPr>
            <p:spPr bwMode="auto">
              <a:xfrm>
                <a:off x="2262898" y="4991380"/>
                <a:ext cx="69883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800" b="1" dirty="0">
                    <a:latin typeface="+mn-ea"/>
                  </a:rPr>
                  <a:t>＝</a:t>
                </a:r>
                <a:endParaRPr lang="en-US" altLang="ja-JP" sz="2800" b="1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</p:grpSp>
        <p:grpSp>
          <p:nvGrpSpPr>
            <p:cNvPr id="149" name="グループ化 148"/>
            <p:cNvGrpSpPr/>
            <p:nvPr/>
          </p:nvGrpSpPr>
          <p:grpSpPr>
            <a:xfrm>
              <a:off x="3620719" y="6321900"/>
              <a:ext cx="1310027" cy="549349"/>
              <a:chOff x="2295058" y="4954437"/>
              <a:chExt cx="1310027" cy="549349"/>
            </a:xfrm>
          </p:grpSpPr>
          <p:grpSp>
            <p:nvGrpSpPr>
              <p:cNvPr id="150" name="グループ化 149"/>
              <p:cNvGrpSpPr/>
              <p:nvPr/>
            </p:nvGrpSpPr>
            <p:grpSpPr>
              <a:xfrm>
                <a:off x="2562756" y="4972198"/>
                <a:ext cx="1042329" cy="531588"/>
                <a:chOff x="2941902" y="1680551"/>
                <a:chExt cx="1042329" cy="531588"/>
              </a:xfrm>
            </p:grpSpPr>
            <p:sp>
              <p:nvSpPr>
                <p:cNvPr id="152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3168227" y="1680551"/>
                  <a:ext cx="816004" cy="5232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800" b="1" dirty="0">
                      <a:latin typeface="+mn-ea"/>
                    </a:rPr>
                    <a:t>（</a:t>
                  </a:r>
                  <a:r>
                    <a:rPr lang="ja-JP" altLang="en-US" sz="2800" b="1" i="1" dirty="0">
                      <a:latin typeface="+mn-ea"/>
                    </a:rPr>
                    <a:t>Ｂ</a:t>
                  </a:r>
                  <a:r>
                    <a:rPr lang="ja-JP" altLang="en-US" sz="2800" b="1" dirty="0">
                      <a:latin typeface="+mn-ea"/>
                    </a:rPr>
                    <a:t>）</a:t>
                  </a:r>
                  <a:endParaRPr lang="en-US" altLang="ja-JP" sz="2800" b="1" dirty="0">
                    <a:latin typeface="+mn-ea"/>
                  </a:endParaRPr>
                </a:p>
              </p:txBody>
            </p:sp>
            <p:sp>
              <p:nvSpPr>
                <p:cNvPr id="153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941902" y="1688919"/>
                  <a:ext cx="483502" cy="5232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800" b="1" i="1" dirty="0">
                      <a:latin typeface="+mn-ea"/>
                      <a:ea typeface="+mn-ea"/>
                    </a:rPr>
                    <a:t>Ｐ</a:t>
                  </a:r>
                  <a:endParaRPr lang="en-US" altLang="ja-JP" sz="2800" b="1" i="1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151" name="Text Box 5"/>
              <p:cNvSpPr txBox="1">
                <a:spLocks noChangeArrowheads="1"/>
              </p:cNvSpPr>
              <p:nvPr/>
            </p:nvSpPr>
            <p:spPr bwMode="auto">
              <a:xfrm>
                <a:off x="2295058" y="4954437"/>
                <a:ext cx="69883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800" b="1" dirty="0">
                    <a:latin typeface="+mn-ea"/>
                    <a:ea typeface="+mn-ea"/>
                  </a:rPr>
                  <a:t>＋</a:t>
                </a:r>
                <a:endParaRPr lang="en-US" altLang="ja-JP" sz="2800" b="1" dirty="0">
                  <a:latin typeface="+mn-ea"/>
                  <a:ea typeface="+mn-ea"/>
                </a:endParaRPr>
              </a:p>
            </p:txBody>
          </p:sp>
        </p:grpSp>
      </p:grp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769005" y="2602255"/>
            <a:ext cx="43156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右の表のようなく</a:t>
            </a:r>
            <a:r>
              <a:rPr lang="ja-JP" altLang="en-US" sz="2800" dirty="0" err="1">
                <a:latin typeface="+mn-ea"/>
              </a:rPr>
              <a:t>じが</a:t>
            </a:r>
            <a:r>
              <a:rPr lang="ja-JP" altLang="en-US" sz="2800" dirty="0">
                <a:latin typeface="+mn-ea"/>
              </a:rPr>
              <a:t>ある。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735464" y="3068960"/>
            <a:ext cx="40976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このくじを１本引くとき、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8" name="Text Box 5"/>
          <p:cNvSpPr txBox="1">
            <a:spLocks noChangeArrowheads="1"/>
          </p:cNvSpPr>
          <p:nvPr/>
        </p:nvSpPr>
        <p:spPr bwMode="auto">
          <a:xfrm>
            <a:off x="714368" y="3495186"/>
            <a:ext cx="31138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次の確率を求めよ。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5752851" y="4149142"/>
            <a:ext cx="292891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各等が当たる事象は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5847245" y="4455045"/>
            <a:ext cx="259804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互いに排反である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7" name="Text Box 5"/>
          <p:cNvSpPr txBox="1">
            <a:spLocks noChangeArrowheads="1"/>
          </p:cNvSpPr>
          <p:nvPr/>
        </p:nvSpPr>
        <p:spPr bwMode="auto">
          <a:xfrm>
            <a:off x="467544" y="4012742"/>
            <a:ext cx="809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（１）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1133447" y="4005064"/>
            <a:ext cx="45761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３等または４等が当たる確率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467544" y="5308886"/>
            <a:ext cx="809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（２）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1133447" y="5301208"/>
            <a:ext cx="66818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１等から３等までのいずれかが当たる確率</a:t>
            </a:r>
            <a:endParaRPr lang="en-US" altLang="ja-JP" sz="2800" dirty="0">
              <a:latin typeface="+mn-ea"/>
            </a:endParaRPr>
          </a:p>
        </p:txBody>
      </p:sp>
      <p:grpSp>
        <p:nvGrpSpPr>
          <p:cNvPr id="56" name="グループ化 55"/>
          <p:cNvGrpSpPr/>
          <p:nvPr/>
        </p:nvGrpSpPr>
        <p:grpSpPr>
          <a:xfrm>
            <a:off x="2067283" y="4365104"/>
            <a:ext cx="632567" cy="839655"/>
            <a:chOff x="4009154" y="5847697"/>
            <a:chExt cx="632567" cy="839655"/>
          </a:xfrm>
        </p:grpSpPr>
        <p:cxnSp>
          <p:nvCxnSpPr>
            <p:cNvPr id="61" name="直線コネクタ 60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5"/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63" name="Text Box 5"/>
            <p:cNvSpPr txBox="1">
              <a:spLocks noChangeArrowheads="1"/>
            </p:cNvSpPr>
            <p:nvPr/>
          </p:nvSpPr>
          <p:spPr bwMode="auto">
            <a:xfrm>
              <a:off x="4082546" y="5847697"/>
              <a:ext cx="41177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6</a:t>
              </a: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5427074" y="2709931"/>
            <a:ext cx="3594803" cy="944101"/>
            <a:chOff x="5994136" y="2174289"/>
            <a:chExt cx="3594803" cy="944101"/>
          </a:xfrm>
        </p:grpSpPr>
        <p:sp>
          <p:nvSpPr>
            <p:cNvPr id="189" name="正方形/長方形 188"/>
            <p:cNvSpPr/>
            <p:nvPr/>
          </p:nvSpPr>
          <p:spPr>
            <a:xfrm>
              <a:off x="6588224" y="2202524"/>
              <a:ext cx="2871318" cy="346695"/>
            </a:xfrm>
            <a:prstGeom prst="rect">
              <a:avLst/>
            </a:prstGeom>
            <a:solidFill>
              <a:srgbClr val="FFC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0" name="正方形/長方形 189"/>
            <p:cNvSpPr/>
            <p:nvPr/>
          </p:nvSpPr>
          <p:spPr>
            <a:xfrm>
              <a:off x="6027821" y="2185532"/>
              <a:ext cx="561474" cy="883428"/>
            </a:xfrm>
            <a:prstGeom prst="rect">
              <a:avLst/>
            </a:prstGeom>
            <a:solidFill>
              <a:srgbClr val="FFC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grpSp>
          <p:nvGrpSpPr>
            <p:cNvPr id="160" name="グループ化 192"/>
            <p:cNvGrpSpPr>
              <a:grpSpLocks/>
            </p:cNvGrpSpPr>
            <p:nvPr/>
          </p:nvGrpSpPr>
          <p:grpSpPr bwMode="auto">
            <a:xfrm>
              <a:off x="6012160" y="2198121"/>
              <a:ext cx="3453948" cy="870839"/>
              <a:chOff x="951804" y="1982448"/>
              <a:chExt cx="11188242" cy="4350390"/>
            </a:xfrm>
          </p:grpSpPr>
          <p:sp>
            <p:nvSpPr>
              <p:cNvPr id="161" name="Line 18"/>
              <p:cNvSpPr>
                <a:spLocks noChangeShapeType="1"/>
              </p:cNvSpPr>
              <p:nvPr/>
            </p:nvSpPr>
            <p:spPr bwMode="auto">
              <a:xfrm>
                <a:off x="951804" y="3728101"/>
                <a:ext cx="111669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62" name="グループ化 194"/>
              <p:cNvGrpSpPr>
                <a:grpSpLocks/>
              </p:cNvGrpSpPr>
              <p:nvPr/>
            </p:nvGrpSpPr>
            <p:grpSpPr bwMode="auto">
              <a:xfrm>
                <a:off x="951804" y="1988840"/>
                <a:ext cx="11166977" cy="4343998"/>
                <a:chOff x="1670132" y="2696654"/>
                <a:chExt cx="11166977" cy="4343998"/>
              </a:xfrm>
            </p:grpSpPr>
            <p:sp>
              <p:nvSpPr>
                <p:cNvPr id="187" name="Line 17"/>
                <p:cNvSpPr>
                  <a:spLocks noChangeShapeType="1"/>
                </p:cNvSpPr>
                <p:nvPr/>
              </p:nvSpPr>
              <p:spPr bwMode="auto">
                <a:xfrm>
                  <a:off x="1670135" y="2696654"/>
                  <a:ext cx="11166974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88" name="Line 19"/>
                <p:cNvSpPr>
                  <a:spLocks noChangeShapeType="1"/>
                </p:cNvSpPr>
                <p:nvPr/>
              </p:nvSpPr>
              <p:spPr bwMode="auto">
                <a:xfrm>
                  <a:off x="1670132" y="7040652"/>
                  <a:ext cx="11166973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163" name="Line 22"/>
              <p:cNvSpPr>
                <a:spLocks noChangeShapeType="1"/>
              </p:cNvSpPr>
              <p:nvPr/>
            </p:nvSpPr>
            <p:spPr bwMode="auto">
              <a:xfrm>
                <a:off x="951806" y="2004444"/>
                <a:ext cx="0" cy="43283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22"/>
              <p:cNvSpPr>
                <a:spLocks noChangeShapeType="1"/>
              </p:cNvSpPr>
              <p:nvPr/>
            </p:nvSpPr>
            <p:spPr bwMode="auto">
              <a:xfrm>
                <a:off x="4683848" y="2004444"/>
                <a:ext cx="0" cy="432839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22"/>
              <p:cNvSpPr>
                <a:spLocks noChangeShapeType="1"/>
              </p:cNvSpPr>
              <p:nvPr/>
            </p:nvSpPr>
            <p:spPr bwMode="auto">
              <a:xfrm>
                <a:off x="12140046" y="1985390"/>
                <a:ext cx="0" cy="43474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22"/>
              <p:cNvSpPr>
                <a:spLocks noChangeShapeType="1"/>
              </p:cNvSpPr>
              <p:nvPr/>
            </p:nvSpPr>
            <p:spPr bwMode="auto">
              <a:xfrm>
                <a:off x="2817827" y="2004444"/>
                <a:ext cx="0" cy="432839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22"/>
              <p:cNvSpPr>
                <a:spLocks noChangeShapeType="1"/>
              </p:cNvSpPr>
              <p:nvPr/>
            </p:nvSpPr>
            <p:spPr bwMode="auto">
              <a:xfrm>
                <a:off x="6549869" y="1982448"/>
                <a:ext cx="0" cy="435039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22"/>
              <p:cNvSpPr>
                <a:spLocks noChangeShapeType="1"/>
              </p:cNvSpPr>
              <p:nvPr/>
            </p:nvSpPr>
            <p:spPr bwMode="auto">
              <a:xfrm>
                <a:off x="8415891" y="1999328"/>
                <a:ext cx="0" cy="43335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" name="Line 22">
                <a:extLst>
                  <a:ext uri="{FF2B5EF4-FFF2-40B4-BE49-F238E27FC236}">
                    <a16:creationId xmlns:a16="http://schemas.microsoft.com/office/drawing/2014/main" id="{2471526D-DA8B-1109-C9D6-540B0C24D8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42638" y="1999328"/>
                <a:ext cx="0" cy="43335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49" name="Text Box 5"/>
            <p:cNvSpPr txBox="1">
              <a:spLocks noChangeArrowheads="1"/>
            </p:cNvSpPr>
            <p:nvPr/>
          </p:nvSpPr>
          <p:spPr bwMode="auto">
            <a:xfrm>
              <a:off x="5994136" y="2615957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確率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50" name="Text Box 5"/>
            <p:cNvSpPr txBox="1">
              <a:spLocks noChangeArrowheads="1"/>
            </p:cNvSpPr>
            <p:nvPr/>
          </p:nvSpPr>
          <p:spPr bwMode="auto">
            <a:xfrm>
              <a:off x="6566011" y="2174289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000" dirty="0">
                  <a:latin typeface="+mn-ea"/>
                </a:rPr>
                <a:t>1</a:t>
              </a:r>
              <a:r>
                <a:rPr lang="ja-JP" altLang="en-US" sz="2000" dirty="0">
                  <a:latin typeface="+mn-ea"/>
                </a:rPr>
                <a:t>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51" name="Text Box 5"/>
            <p:cNvSpPr txBox="1">
              <a:spLocks noChangeArrowheads="1"/>
            </p:cNvSpPr>
            <p:nvPr/>
          </p:nvSpPr>
          <p:spPr bwMode="auto">
            <a:xfrm>
              <a:off x="7146265" y="2186832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２等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52" name="Text Box 5"/>
            <p:cNvSpPr txBox="1">
              <a:spLocks noChangeArrowheads="1"/>
            </p:cNvSpPr>
            <p:nvPr/>
          </p:nvSpPr>
          <p:spPr bwMode="auto">
            <a:xfrm>
              <a:off x="7727697" y="2186832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３等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53" name="Text Box 5"/>
            <p:cNvSpPr txBox="1">
              <a:spLocks noChangeArrowheads="1"/>
            </p:cNvSpPr>
            <p:nvPr/>
          </p:nvSpPr>
          <p:spPr bwMode="auto">
            <a:xfrm>
              <a:off x="8274890" y="2177225"/>
              <a:ext cx="61449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４等</a:t>
              </a:r>
              <a:endParaRPr lang="en-US" altLang="ja-JP" sz="2000" dirty="0">
                <a:latin typeface="+mn-ea"/>
              </a:endParaRPr>
            </a:p>
          </p:txBody>
        </p:sp>
        <p:grpSp>
          <p:nvGrpSpPr>
            <p:cNvPr id="68" name="グループ化 67"/>
            <p:cNvGrpSpPr/>
            <p:nvPr/>
          </p:nvGrpSpPr>
          <p:grpSpPr>
            <a:xfrm>
              <a:off x="7774161" y="2480644"/>
              <a:ext cx="632567" cy="637746"/>
              <a:chOff x="4001705" y="5971446"/>
              <a:chExt cx="632567" cy="637746"/>
            </a:xfrm>
          </p:grpSpPr>
          <p:cxnSp>
            <p:nvCxnSpPr>
              <p:cNvPr id="69" name="直線コネクタ 68"/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Text Box 5"/>
              <p:cNvSpPr txBox="1">
                <a:spLocks noChangeArrowheads="1"/>
              </p:cNvSpPr>
              <p:nvPr/>
            </p:nvSpPr>
            <p:spPr bwMode="auto">
              <a:xfrm>
                <a:off x="4001705" y="6209082"/>
                <a:ext cx="63256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50</a:t>
                </a:r>
              </a:p>
            </p:txBody>
          </p:sp>
          <p:sp>
            <p:nvSpPr>
              <p:cNvPr id="71" name="Text Box 5"/>
              <p:cNvSpPr txBox="1">
                <a:spLocks noChangeArrowheads="1"/>
              </p:cNvSpPr>
              <p:nvPr/>
            </p:nvSpPr>
            <p:spPr bwMode="auto">
              <a:xfrm>
                <a:off x="4061116" y="5971446"/>
                <a:ext cx="41177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6</a:t>
                </a:r>
              </a:p>
            </p:txBody>
          </p:sp>
        </p:grpSp>
        <p:grpSp>
          <p:nvGrpSpPr>
            <p:cNvPr id="72" name="グループ化 71"/>
            <p:cNvGrpSpPr/>
            <p:nvPr/>
          </p:nvGrpSpPr>
          <p:grpSpPr>
            <a:xfrm>
              <a:off x="8382327" y="2448763"/>
              <a:ext cx="1077212" cy="666289"/>
              <a:chOff x="4009902" y="5939565"/>
              <a:chExt cx="761872" cy="666289"/>
            </a:xfrm>
          </p:grpSpPr>
          <p:cxnSp>
            <p:nvCxnSpPr>
              <p:cNvPr id="73" name="直線コネクタ 72"/>
              <p:cNvCxnSpPr/>
              <p:nvPr/>
            </p:nvCxnSpPr>
            <p:spPr>
              <a:xfrm>
                <a:off x="4022486" y="6290669"/>
                <a:ext cx="271643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 Box 5"/>
              <p:cNvSpPr txBox="1">
                <a:spLocks noChangeArrowheads="1"/>
              </p:cNvSpPr>
              <p:nvPr/>
            </p:nvSpPr>
            <p:spPr bwMode="auto">
              <a:xfrm>
                <a:off x="4009904" y="6205744"/>
                <a:ext cx="358773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50</a:t>
                </a:r>
              </a:p>
            </p:txBody>
          </p:sp>
          <p:sp>
            <p:nvSpPr>
              <p:cNvPr id="75" name="Text Box 5"/>
              <p:cNvSpPr txBox="1">
                <a:spLocks noChangeArrowheads="1"/>
              </p:cNvSpPr>
              <p:nvPr/>
            </p:nvSpPr>
            <p:spPr bwMode="auto">
              <a:xfrm>
                <a:off x="4009902" y="5952085"/>
                <a:ext cx="333315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13</a:t>
                </a:r>
              </a:p>
            </p:txBody>
          </p:sp>
          <p:cxnSp>
            <p:nvCxnSpPr>
              <p:cNvPr id="5" name="直線コネクタ 4">
                <a:extLst>
                  <a:ext uri="{FF2B5EF4-FFF2-40B4-BE49-F238E27FC236}">
                    <a16:creationId xmlns:a16="http://schemas.microsoft.com/office/drawing/2014/main" id="{BD495F0C-53C7-6357-FE62-04EFB5971BFD}"/>
                  </a:ext>
                </a:extLst>
              </p:cNvPr>
              <p:cNvCxnSpPr/>
              <p:nvPr/>
            </p:nvCxnSpPr>
            <p:spPr>
              <a:xfrm>
                <a:off x="4435281" y="6285730"/>
                <a:ext cx="271643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Text Box 5">
                <a:extLst>
                  <a:ext uri="{FF2B5EF4-FFF2-40B4-BE49-F238E27FC236}">
                    <a16:creationId xmlns:a16="http://schemas.microsoft.com/office/drawing/2014/main" id="{82523679-9699-7220-4BB5-A0B59ABD26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6915" y="5939565"/>
                <a:ext cx="333315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27</a:t>
                </a:r>
              </a:p>
            </p:txBody>
          </p:sp>
          <p:sp>
            <p:nvSpPr>
              <p:cNvPr id="7" name="Text Box 5">
                <a:extLst>
                  <a:ext uri="{FF2B5EF4-FFF2-40B4-BE49-F238E27FC236}">
                    <a16:creationId xmlns:a16="http://schemas.microsoft.com/office/drawing/2014/main" id="{77FC17A6-D0D7-D054-E2EA-A7AB3EAD01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3001" y="6186290"/>
                <a:ext cx="358773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50</a:t>
                </a:r>
              </a:p>
            </p:txBody>
          </p:sp>
        </p:grpSp>
        <p:grpSp>
          <p:nvGrpSpPr>
            <p:cNvPr id="80" name="グループ化 79"/>
            <p:cNvGrpSpPr/>
            <p:nvPr/>
          </p:nvGrpSpPr>
          <p:grpSpPr>
            <a:xfrm>
              <a:off x="7219484" y="2476470"/>
              <a:ext cx="481173" cy="637746"/>
              <a:chOff x="4001705" y="5971446"/>
              <a:chExt cx="481173" cy="637746"/>
            </a:xfrm>
          </p:grpSpPr>
          <p:cxnSp>
            <p:nvCxnSpPr>
              <p:cNvPr id="81" name="直線コネクタ 80"/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 Box 5"/>
              <p:cNvSpPr txBox="1">
                <a:spLocks noChangeArrowheads="1"/>
              </p:cNvSpPr>
              <p:nvPr/>
            </p:nvSpPr>
            <p:spPr bwMode="auto">
              <a:xfrm>
                <a:off x="4001705" y="6209082"/>
                <a:ext cx="481173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50</a:t>
                </a:r>
              </a:p>
            </p:txBody>
          </p:sp>
          <p:sp>
            <p:nvSpPr>
              <p:cNvPr id="83" name="Text Box 5"/>
              <p:cNvSpPr txBox="1">
                <a:spLocks noChangeArrowheads="1"/>
              </p:cNvSpPr>
              <p:nvPr/>
            </p:nvSpPr>
            <p:spPr bwMode="auto">
              <a:xfrm>
                <a:off x="4061116" y="5971446"/>
                <a:ext cx="41177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3</a:t>
                </a:r>
              </a:p>
            </p:txBody>
          </p:sp>
        </p:grpSp>
        <p:grpSp>
          <p:nvGrpSpPr>
            <p:cNvPr id="84" name="グループ化 83"/>
            <p:cNvGrpSpPr/>
            <p:nvPr/>
          </p:nvGrpSpPr>
          <p:grpSpPr>
            <a:xfrm>
              <a:off x="6653803" y="2477987"/>
              <a:ext cx="481173" cy="637746"/>
              <a:chOff x="4001705" y="5971446"/>
              <a:chExt cx="481173" cy="637746"/>
            </a:xfrm>
          </p:grpSpPr>
          <p:cxnSp>
            <p:nvCxnSpPr>
              <p:cNvPr id="85" name="直線コネクタ 84"/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 Box 5"/>
              <p:cNvSpPr txBox="1">
                <a:spLocks noChangeArrowheads="1"/>
              </p:cNvSpPr>
              <p:nvPr/>
            </p:nvSpPr>
            <p:spPr bwMode="auto">
              <a:xfrm>
                <a:off x="4001705" y="6209082"/>
                <a:ext cx="481173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50</a:t>
                </a:r>
              </a:p>
            </p:txBody>
          </p:sp>
          <p:sp>
            <p:nvSpPr>
              <p:cNvPr id="87" name="Text Box 5"/>
              <p:cNvSpPr txBox="1">
                <a:spLocks noChangeArrowheads="1"/>
              </p:cNvSpPr>
              <p:nvPr/>
            </p:nvSpPr>
            <p:spPr bwMode="auto">
              <a:xfrm>
                <a:off x="4061116" y="5971446"/>
                <a:ext cx="41177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</a:t>
                </a:r>
              </a:p>
            </p:txBody>
          </p:sp>
        </p:grp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CA27E53C-F478-10B0-5212-F4A40FFA6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26855" y="2220455"/>
              <a:ext cx="762084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1400" dirty="0">
                  <a:latin typeface="+mn-ea"/>
                </a:rPr>
                <a:t>はずれ</a:t>
              </a:r>
              <a:endParaRPr lang="en-US" altLang="ja-JP" sz="1400" dirty="0">
                <a:latin typeface="+mn-ea"/>
              </a:endParaRPr>
            </a:p>
          </p:txBody>
        </p:sp>
      </p:grpSp>
      <p:grpSp>
        <p:nvGrpSpPr>
          <p:cNvPr id="88" name="グループ化 87"/>
          <p:cNvGrpSpPr/>
          <p:nvPr/>
        </p:nvGrpSpPr>
        <p:grpSpPr>
          <a:xfrm>
            <a:off x="2528924" y="4371241"/>
            <a:ext cx="1082467" cy="839655"/>
            <a:chOff x="3559254" y="5847697"/>
            <a:chExt cx="1082467" cy="839655"/>
          </a:xfrm>
        </p:grpSpPr>
        <p:cxnSp>
          <p:nvCxnSpPr>
            <p:cNvPr id="89" name="直線コネクタ 88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 Box 5"/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91" name="Text Box 5"/>
            <p:cNvSpPr txBox="1">
              <a:spLocks noChangeArrowheads="1"/>
            </p:cNvSpPr>
            <p:nvPr/>
          </p:nvSpPr>
          <p:spPr bwMode="auto">
            <a:xfrm>
              <a:off x="3980945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13</a:t>
              </a:r>
            </a:p>
          </p:txBody>
        </p:sp>
        <p:sp>
          <p:nvSpPr>
            <p:cNvPr id="92" name="Text Box 5"/>
            <p:cNvSpPr txBox="1">
              <a:spLocks noChangeArrowheads="1"/>
            </p:cNvSpPr>
            <p:nvPr/>
          </p:nvSpPr>
          <p:spPr bwMode="auto">
            <a:xfrm>
              <a:off x="3559254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＋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93" name="グループ化 92"/>
          <p:cNvGrpSpPr/>
          <p:nvPr/>
        </p:nvGrpSpPr>
        <p:grpSpPr>
          <a:xfrm>
            <a:off x="3396900" y="4378834"/>
            <a:ext cx="1127623" cy="839655"/>
            <a:chOff x="3514098" y="5847697"/>
            <a:chExt cx="1127623" cy="839655"/>
          </a:xfrm>
        </p:grpSpPr>
        <p:cxnSp>
          <p:nvCxnSpPr>
            <p:cNvPr id="94" name="直線コネクタ 93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 Box 5"/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96" name="Text Box 5"/>
            <p:cNvSpPr txBox="1">
              <a:spLocks noChangeArrowheads="1"/>
            </p:cNvSpPr>
            <p:nvPr/>
          </p:nvSpPr>
          <p:spPr bwMode="auto">
            <a:xfrm>
              <a:off x="3980945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19</a:t>
              </a:r>
            </a:p>
          </p:txBody>
        </p:sp>
        <p:sp>
          <p:nvSpPr>
            <p:cNvPr id="97" name="Text Box 5"/>
            <p:cNvSpPr txBox="1">
              <a:spLocks noChangeArrowheads="1"/>
            </p:cNvSpPr>
            <p:nvPr/>
          </p:nvSpPr>
          <p:spPr bwMode="auto">
            <a:xfrm>
              <a:off x="3514098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＝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4799411" y="4461553"/>
            <a:ext cx="928869" cy="839655"/>
            <a:chOff x="4573559" y="5433127"/>
            <a:chExt cx="928869" cy="839655"/>
          </a:xfrm>
        </p:grpSpPr>
        <p:cxnSp>
          <p:nvCxnSpPr>
            <p:cNvPr id="99" name="直線コネクタ 98"/>
            <p:cNvCxnSpPr/>
            <p:nvPr/>
          </p:nvCxnSpPr>
          <p:spPr>
            <a:xfrm>
              <a:off x="4573559" y="6191983"/>
              <a:ext cx="928869" cy="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0" name="グループ化 99"/>
            <p:cNvGrpSpPr/>
            <p:nvPr/>
          </p:nvGrpSpPr>
          <p:grpSpPr>
            <a:xfrm>
              <a:off x="4776833" y="5433127"/>
              <a:ext cx="682820" cy="839655"/>
              <a:chOff x="3969656" y="5847697"/>
              <a:chExt cx="682820" cy="839655"/>
            </a:xfrm>
          </p:grpSpPr>
          <p:cxnSp>
            <p:nvCxnSpPr>
              <p:cNvPr id="101" name="直線コネクタ 100"/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Text Box 5"/>
              <p:cNvSpPr txBox="1">
                <a:spLocks noChangeArrowheads="1"/>
              </p:cNvSpPr>
              <p:nvPr/>
            </p:nvSpPr>
            <p:spPr bwMode="auto">
              <a:xfrm>
                <a:off x="3974864" y="6164132"/>
                <a:ext cx="551787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800" dirty="0">
                    <a:latin typeface="+mn-ea"/>
                  </a:rPr>
                  <a:t>50</a:t>
                </a:r>
              </a:p>
            </p:txBody>
          </p:sp>
          <p:sp>
            <p:nvSpPr>
              <p:cNvPr id="103" name="Text Box 5"/>
              <p:cNvSpPr txBox="1">
                <a:spLocks noChangeArrowheads="1"/>
              </p:cNvSpPr>
              <p:nvPr/>
            </p:nvSpPr>
            <p:spPr bwMode="auto">
              <a:xfrm>
                <a:off x="3969656" y="5847697"/>
                <a:ext cx="68282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800" dirty="0">
                    <a:latin typeface="+mn-ea"/>
                  </a:rPr>
                  <a:t>19</a:t>
                </a:r>
              </a:p>
            </p:txBody>
          </p:sp>
        </p:grpSp>
      </p:grpSp>
      <p:grpSp>
        <p:nvGrpSpPr>
          <p:cNvPr id="106" name="グループ化 105"/>
          <p:cNvGrpSpPr/>
          <p:nvPr/>
        </p:nvGrpSpPr>
        <p:grpSpPr>
          <a:xfrm>
            <a:off x="1331640" y="5719526"/>
            <a:ext cx="632567" cy="839655"/>
            <a:chOff x="4009154" y="5847697"/>
            <a:chExt cx="632567" cy="839655"/>
          </a:xfrm>
        </p:grpSpPr>
        <p:cxnSp>
          <p:nvCxnSpPr>
            <p:cNvPr id="107" name="直線コネクタ 106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 Box 5"/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109" name="Text Box 5"/>
            <p:cNvSpPr txBox="1">
              <a:spLocks noChangeArrowheads="1"/>
            </p:cNvSpPr>
            <p:nvPr/>
          </p:nvSpPr>
          <p:spPr bwMode="auto">
            <a:xfrm>
              <a:off x="4082546" y="5847697"/>
              <a:ext cx="41177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</a:t>
              </a:r>
            </a:p>
          </p:txBody>
        </p:sp>
      </p:grpSp>
      <p:grpSp>
        <p:nvGrpSpPr>
          <p:cNvPr id="110" name="グループ化 109"/>
          <p:cNvGrpSpPr/>
          <p:nvPr/>
        </p:nvGrpSpPr>
        <p:grpSpPr>
          <a:xfrm>
            <a:off x="2544378" y="5725663"/>
            <a:ext cx="1105045" cy="839655"/>
            <a:chOff x="3536676" y="5847697"/>
            <a:chExt cx="1105045" cy="839655"/>
          </a:xfrm>
        </p:grpSpPr>
        <p:cxnSp>
          <p:nvCxnSpPr>
            <p:cNvPr id="111" name="直線コネクタ 110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 Box 5"/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114" name="Text Box 5"/>
            <p:cNvSpPr txBox="1">
              <a:spLocks noChangeArrowheads="1"/>
            </p:cNvSpPr>
            <p:nvPr/>
          </p:nvSpPr>
          <p:spPr bwMode="auto">
            <a:xfrm>
              <a:off x="3980945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 6</a:t>
              </a:r>
            </a:p>
          </p:txBody>
        </p:sp>
        <p:sp>
          <p:nvSpPr>
            <p:cNvPr id="115" name="Text Box 5"/>
            <p:cNvSpPr txBox="1">
              <a:spLocks noChangeArrowheads="1"/>
            </p:cNvSpPr>
            <p:nvPr/>
          </p:nvSpPr>
          <p:spPr bwMode="auto">
            <a:xfrm>
              <a:off x="3536676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＋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116" name="グループ化 115"/>
          <p:cNvGrpSpPr/>
          <p:nvPr/>
        </p:nvGrpSpPr>
        <p:grpSpPr>
          <a:xfrm>
            <a:off x="3434932" y="5733256"/>
            <a:ext cx="1127623" cy="839655"/>
            <a:chOff x="3514098" y="5847697"/>
            <a:chExt cx="1127623" cy="839655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 Box 5"/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119" name="Text Box 5"/>
            <p:cNvSpPr txBox="1">
              <a:spLocks noChangeArrowheads="1"/>
            </p:cNvSpPr>
            <p:nvPr/>
          </p:nvSpPr>
          <p:spPr bwMode="auto">
            <a:xfrm>
              <a:off x="3980945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10</a:t>
              </a:r>
            </a:p>
          </p:txBody>
        </p:sp>
        <p:sp>
          <p:nvSpPr>
            <p:cNvPr id="120" name="Text Box 5"/>
            <p:cNvSpPr txBox="1">
              <a:spLocks noChangeArrowheads="1"/>
            </p:cNvSpPr>
            <p:nvPr/>
          </p:nvSpPr>
          <p:spPr bwMode="auto">
            <a:xfrm>
              <a:off x="3514098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＝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121" name="グループ化 120"/>
          <p:cNvGrpSpPr/>
          <p:nvPr/>
        </p:nvGrpSpPr>
        <p:grpSpPr>
          <a:xfrm>
            <a:off x="6307427" y="5815975"/>
            <a:ext cx="940158" cy="839655"/>
            <a:chOff x="4573559" y="5433127"/>
            <a:chExt cx="940158" cy="839655"/>
          </a:xfrm>
        </p:grpSpPr>
        <p:cxnSp>
          <p:nvCxnSpPr>
            <p:cNvPr id="122" name="直線コネクタ 121"/>
            <p:cNvCxnSpPr/>
            <p:nvPr/>
          </p:nvCxnSpPr>
          <p:spPr>
            <a:xfrm>
              <a:off x="4573559" y="6191983"/>
              <a:ext cx="928869" cy="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4" name="グループ化 123"/>
            <p:cNvGrpSpPr/>
            <p:nvPr/>
          </p:nvGrpSpPr>
          <p:grpSpPr>
            <a:xfrm>
              <a:off x="4829663" y="5433127"/>
              <a:ext cx="684054" cy="839655"/>
              <a:chOff x="4022486" y="5847697"/>
              <a:chExt cx="684054" cy="839655"/>
            </a:xfrm>
          </p:grpSpPr>
          <p:cxnSp>
            <p:nvCxnSpPr>
              <p:cNvPr id="125" name="直線コネクタ 124"/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6" name="Text Box 5"/>
              <p:cNvSpPr txBox="1">
                <a:spLocks noChangeArrowheads="1"/>
              </p:cNvSpPr>
              <p:nvPr/>
            </p:nvSpPr>
            <p:spPr bwMode="auto">
              <a:xfrm>
                <a:off x="4037589" y="6164132"/>
                <a:ext cx="551787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800" dirty="0">
                    <a:latin typeface="+mn-ea"/>
                  </a:rPr>
                  <a:t>5</a:t>
                </a:r>
              </a:p>
            </p:txBody>
          </p:sp>
          <p:sp>
            <p:nvSpPr>
              <p:cNvPr id="127" name="Text Box 5"/>
              <p:cNvSpPr txBox="1">
                <a:spLocks noChangeArrowheads="1"/>
              </p:cNvSpPr>
              <p:nvPr/>
            </p:nvSpPr>
            <p:spPr bwMode="auto">
              <a:xfrm>
                <a:off x="4023720" y="5847697"/>
                <a:ext cx="68282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800" dirty="0">
                    <a:latin typeface="+mn-ea"/>
                  </a:rPr>
                  <a:t>1</a:t>
                </a:r>
              </a:p>
            </p:txBody>
          </p:sp>
        </p:grpSp>
      </p:grpSp>
      <p:grpSp>
        <p:nvGrpSpPr>
          <p:cNvPr id="128" name="グループ化 127"/>
          <p:cNvGrpSpPr/>
          <p:nvPr/>
        </p:nvGrpSpPr>
        <p:grpSpPr>
          <a:xfrm>
            <a:off x="1716166" y="5733822"/>
            <a:ext cx="1082467" cy="839655"/>
            <a:chOff x="3559254" y="5847697"/>
            <a:chExt cx="1082467" cy="839655"/>
          </a:xfrm>
        </p:grpSpPr>
        <p:cxnSp>
          <p:nvCxnSpPr>
            <p:cNvPr id="129" name="直線コネクタ 128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 Box 5"/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131" name="Text Box 5"/>
            <p:cNvSpPr txBox="1">
              <a:spLocks noChangeArrowheads="1"/>
            </p:cNvSpPr>
            <p:nvPr/>
          </p:nvSpPr>
          <p:spPr bwMode="auto">
            <a:xfrm>
              <a:off x="4067002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3</a:t>
              </a:r>
            </a:p>
          </p:txBody>
        </p:sp>
        <p:sp>
          <p:nvSpPr>
            <p:cNvPr id="132" name="Text Box 5"/>
            <p:cNvSpPr txBox="1">
              <a:spLocks noChangeArrowheads="1"/>
            </p:cNvSpPr>
            <p:nvPr/>
          </p:nvSpPr>
          <p:spPr bwMode="auto">
            <a:xfrm>
              <a:off x="3559254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＋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134" name="グループ化 133"/>
          <p:cNvGrpSpPr/>
          <p:nvPr/>
        </p:nvGrpSpPr>
        <p:grpSpPr>
          <a:xfrm>
            <a:off x="4395424" y="5733256"/>
            <a:ext cx="1195977" cy="839655"/>
            <a:chOff x="3514098" y="5847697"/>
            <a:chExt cx="1195977" cy="839655"/>
          </a:xfrm>
        </p:grpSpPr>
        <p:cxnSp>
          <p:nvCxnSpPr>
            <p:cNvPr id="135" name="直線コネクタ 134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 Box 5"/>
            <p:cNvSpPr txBox="1">
              <a:spLocks noChangeArrowheads="1"/>
            </p:cNvSpPr>
            <p:nvPr/>
          </p:nvSpPr>
          <p:spPr bwMode="auto">
            <a:xfrm>
              <a:off x="4077508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</a:t>
              </a:r>
            </a:p>
          </p:txBody>
        </p:sp>
        <p:sp>
          <p:nvSpPr>
            <p:cNvPr id="137" name="Text Box 5"/>
            <p:cNvSpPr txBox="1">
              <a:spLocks noChangeArrowheads="1"/>
            </p:cNvSpPr>
            <p:nvPr/>
          </p:nvSpPr>
          <p:spPr bwMode="auto">
            <a:xfrm>
              <a:off x="4048679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</a:t>
              </a:r>
            </a:p>
          </p:txBody>
        </p:sp>
        <p:sp>
          <p:nvSpPr>
            <p:cNvPr id="138" name="Text Box 5"/>
            <p:cNvSpPr txBox="1">
              <a:spLocks noChangeArrowheads="1"/>
            </p:cNvSpPr>
            <p:nvPr/>
          </p:nvSpPr>
          <p:spPr bwMode="auto">
            <a:xfrm>
              <a:off x="3514098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＝</a:t>
              </a:r>
              <a:endParaRPr lang="en-US" altLang="ja-JP" sz="2800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875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4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4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4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3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4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3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4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7" grpId="0" animBg="1"/>
      <p:bldP spid="123" grpId="0"/>
      <p:bldP spid="105" grpId="0" animBg="1"/>
      <p:bldP spid="113" grpId="0" animBg="1"/>
      <p:bldP spid="133" grpId="0"/>
      <p:bldP spid="45" grpId="0"/>
      <p:bldP spid="46" grpId="0"/>
      <p:bldP spid="48" grpId="0"/>
      <p:bldP spid="54" grpId="0"/>
      <p:bldP spid="55" grpId="0"/>
      <p:bldP spid="57" grpId="0"/>
      <p:bldP spid="58" grpId="0"/>
      <p:bldP spid="59" grpId="0"/>
      <p:bldP spid="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 Box 5"/>
          <p:cNvSpPr txBox="1">
            <a:spLocks noChangeArrowheads="1"/>
          </p:cNvSpPr>
          <p:nvPr/>
        </p:nvSpPr>
        <p:spPr bwMode="auto">
          <a:xfrm>
            <a:off x="870180" y="126313"/>
            <a:ext cx="51395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en-US" altLang="ja-JP" sz="2800" dirty="0">
                <a:latin typeface="+mn-ea"/>
              </a:rPr>
              <a:t>1</a:t>
            </a:r>
            <a:r>
              <a:rPr lang="ja-JP" altLang="en-US" sz="2800" dirty="0">
                <a:latin typeface="+mn-ea"/>
              </a:rPr>
              <a:t>等から４等までの当たる確率が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884755" y="551291"/>
            <a:ext cx="43156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右の表のようなく</a:t>
            </a:r>
            <a:r>
              <a:rPr lang="ja-JP" altLang="en-US" sz="2800" dirty="0" err="1">
                <a:latin typeface="+mn-ea"/>
              </a:rPr>
              <a:t>じが</a:t>
            </a:r>
            <a:r>
              <a:rPr lang="ja-JP" altLang="en-US" sz="2800" dirty="0">
                <a:latin typeface="+mn-ea"/>
              </a:rPr>
              <a:t>ある。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955385" y="1017996"/>
            <a:ext cx="40976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このくじを１本引くとき、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8" name="Text Box 5"/>
          <p:cNvSpPr txBox="1">
            <a:spLocks noChangeArrowheads="1"/>
          </p:cNvSpPr>
          <p:nvPr/>
        </p:nvSpPr>
        <p:spPr bwMode="auto">
          <a:xfrm>
            <a:off x="962602" y="1467438"/>
            <a:ext cx="31138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次の確率を求めよ。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7" name="Text Box 5"/>
          <p:cNvSpPr txBox="1">
            <a:spLocks noChangeArrowheads="1"/>
          </p:cNvSpPr>
          <p:nvPr/>
        </p:nvSpPr>
        <p:spPr bwMode="auto">
          <a:xfrm>
            <a:off x="467544" y="1961778"/>
            <a:ext cx="809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（１）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1133447" y="1954100"/>
            <a:ext cx="45761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１等または２等が当たる確率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485510" y="2414891"/>
            <a:ext cx="809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（２）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1151413" y="2407213"/>
            <a:ext cx="66818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２等から４等までのいずれかが当たる確率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39" name="フローチャート : 代替処理 138"/>
          <p:cNvSpPr/>
          <p:nvPr/>
        </p:nvSpPr>
        <p:spPr>
          <a:xfrm>
            <a:off x="35496" y="192041"/>
            <a:ext cx="870853" cy="706517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練習３４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01475F4-5BF5-608F-0FB4-3F50AEC3A875}"/>
              </a:ext>
            </a:extLst>
          </p:cNvPr>
          <p:cNvGrpSpPr/>
          <p:nvPr/>
        </p:nvGrpSpPr>
        <p:grpSpPr>
          <a:xfrm>
            <a:off x="5480076" y="635171"/>
            <a:ext cx="3594803" cy="924614"/>
            <a:chOff x="5994136" y="2174289"/>
            <a:chExt cx="3594803" cy="924614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66D6B177-6234-241B-DCBA-D52F997CD39C}"/>
                </a:ext>
              </a:extLst>
            </p:cNvPr>
            <p:cNvSpPr/>
            <p:nvPr/>
          </p:nvSpPr>
          <p:spPr>
            <a:xfrm>
              <a:off x="6588224" y="2202524"/>
              <a:ext cx="2871318" cy="346695"/>
            </a:xfrm>
            <a:prstGeom prst="rect">
              <a:avLst/>
            </a:prstGeom>
            <a:solidFill>
              <a:srgbClr val="FFC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3208B54-0F3C-320E-F88C-4F66513EB17F}"/>
                </a:ext>
              </a:extLst>
            </p:cNvPr>
            <p:cNvSpPr/>
            <p:nvPr/>
          </p:nvSpPr>
          <p:spPr>
            <a:xfrm>
              <a:off x="6027821" y="2185532"/>
              <a:ext cx="561474" cy="883428"/>
            </a:xfrm>
            <a:prstGeom prst="rect">
              <a:avLst/>
            </a:prstGeom>
            <a:solidFill>
              <a:srgbClr val="FFC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grpSp>
          <p:nvGrpSpPr>
            <p:cNvPr id="6" name="グループ化 192">
              <a:extLst>
                <a:ext uri="{FF2B5EF4-FFF2-40B4-BE49-F238E27FC236}">
                  <a16:creationId xmlns:a16="http://schemas.microsoft.com/office/drawing/2014/main" id="{2C77FF9B-43F5-CEB6-B84B-594506BEFA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12160" y="2198121"/>
              <a:ext cx="3453948" cy="870839"/>
              <a:chOff x="951804" y="1982448"/>
              <a:chExt cx="11188242" cy="4350390"/>
            </a:xfrm>
          </p:grpSpPr>
          <p:sp>
            <p:nvSpPr>
              <p:cNvPr id="32" name="Line 18">
                <a:extLst>
                  <a:ext uri="{FF2B5EF4-FFF2-40B4-BE49-F238E27FC236}">
                    <a16:creationId xmlns:a16="http://schemas.microsoft.com/office/drawing/2014/main" id="{B8AC5201-D363-2F49-541C-685537FCD3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1804" y="3728101"/>
                <a:ext cx="111669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33" name="グループ化 194">
                <a:extLst>
                  <a:ext uri="{FF2B5EF4-FFF2-40B4-BE49-F238E27FC236}">
                    <a16:creationId xmlns:a16="http://schemas.microsoft.com/office/drawing/2014/main" id="{E5BC2089-3FCA-6C71-CD7D-3AE5087CBB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1804" y="1988840"/>
                <a:ext cx="11166977" cy="4343998"/>
                <a:chOff x="1670132" y="2696654"/>
                <a:chExt cx="11166977" cy="4343998"/>
              </a:xfrm>
            </p:grpSpPr>
            <p:sp>
              <p:nvSpPr>
                <p:cNvPr id="41" name="Line 17">
                  <a:extLst>
                    <a:ext uri="{FF2B5EF4-FFF2-40B4-BE49-F238E27FC236}">
                      <a16:creationId xmlns:a16="http://schemas.microsoft.com/office/drawing/2014/main" id="{DCF2DE3B-469C-3E2E-F7BD-FA839D3689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70135" y="2696654"/>
                  <a:ext cx="11166974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2" name="Line 19">
                  <a:extLst>
                    <a:ext uri="{FF2B5EF4-FFF2-40B4-BE49-F238E27FC236}">
                      <a16:creationId xmlns:a16="http://schemas.microsoft.com/office/drawing/2014/main" id="{7969CD70-EFC8-D8BE-B645-DD1E18E63A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70132" y="7040652"/>
                  <a:ext cx="11166973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34" name="Line 22">
                <a:extLst>
                  <a:ext uri="{FF2B5EF4-FFF2-40B4-BE49-F238E27FC236}">
                    <a16:creationId xmlns:a16="http://schemas.microsoft.com/office/drawing/2014/main" id="{C2E8B7B6-85FB-4DCF-E373-B4CE5BF4D1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1806" y="2004444"/>
                <a:ext cx="0" cy="43283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Line 22">
                <a:extLst>
                  <a:ext uri="{FF2B5EF4-FFF2-40B4-BE49-F238E27FC236}">
                    <a16:creationId xmlns:a16="http://schemas.microsoft.com/office/drawing/2014/main" id="{25A086D3-2328-734F-5438-9D7581E378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3848" y="2004444"/>
                <a:ext cx="0" cy="432839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Line 22">
                <a:extLst>
                  <a:ext uri="{FF2B5EF4-FFF2-40B4-BE49-F238E27FC236}">
                    <a16:creationId xmlns:a16="http://schemas.microsoft.com/office/drawing/2014/main" id="{76403438-F835-EBF3-D9D6-D2AE647B66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140046" y="1985390"/>
                <a:ext cx="0" cy="43474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Line 22">
                <a:extLst>
                  <a:ext uri="{FF2B5EF4-FFF2-40B4-BE49-F238E27FC236}">
                    <a16:creationId xmlns:a16="http://schemas.microsoft.com/office/drawing/2014/main" id="{4AF7384D-BDCE-9CB5-6A3A-C46BD0058D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7827" y="2004444"/>
                <a:ext cx="0" cy="432839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Line 22">
                <a:extLst>
                  <a:ext uri="{FF2B5EF4-FFF2-40B4-BE49-F238E27FC236}">
                    <a16:creationId xmlns:a16="http://schemas.microsoft.com/office/drawing/2014/main" id="{10A21367-357C-0DA3-D8CA-1028EBE515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49869" y="1982448"/>
                <a:ext cx="0" cy="435039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Line 22">
                <a:extLst>
                  <a:ext uri="{FF2B5EF4-FFF2-40B4-BE49-F238E27FC236}">
                    <a16:creationId xmlns:a16="http://schemas.microsoft.com/office/drawing/2014/main" id="{38E49C15-545A-3299-CD9E-FC458EF834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15891" y="1999328"/>
                <a:ext cx="0" cy="43335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Line 22">
                <a:extLst>
                  <a:ext uri="{FF2B5EF4-FFF2-40B4-BE49-F238E27FC236}">
                    <a16:creationId xmlns:a16="http://schemas.microsoft.com/office/drawing/2014/main" id="{433F4AE5-4F74-3E43-D324-848B1A443B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42638" y="1999328"/>
                <a:ext cx="0" cy="43335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E3294275-7B32-12A6-F468-BBC3B8308E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94136" y="2615957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確率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B4B78F67-80E3-2373-6E3B-BA3D02548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6011" y="2174289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000" dirty="0">
                  <a:latin typeface="+mn-ea"/>
                </a:rPr>
                <a:t>1</a:t>
              </a:r>
              <a:r>
                <a:rPr lang="ja-JP" altLang="en-US" sz="2000" dirty="0">
                  <a:latin typeface="+mn-ea"/>
                </a:rPr>
                <a:t>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D0081DBE-D8A1-4ED0-D602-66F9AA586C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6265" y="2186832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２等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10" name="Text Box 5">
              <a:extLst>
                <a:ext uri="{FF2B5EF4-FFF2-40B4-BE49-F238E27FC236}">
                  <a16:creationId xmlns:a16="http://schemas.microsoft.com/office/drawing/2014/main" id="{908F5408-2EAB-FD35-5E81-395D2E57EE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7697" y="2186832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３等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5B4685CE-5C1B-70DB-35E7-9DCAC9F48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4890" y="2177225"/>
              <a:ext cx="61449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４等</a:t>
              </a:r>
              <a:endParaRPr lang="en-US" altLang="ja-JP" sz="2000" dirty="0">
                <a:latin typeface="+mn-ea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B5EDE58D-D17B-1F74-7542-5A73CD9F3475}"/>
                </a:ext>
              </a:extLst>
            </p:cNvPr>
            <p:cNvGrpSpPr/>
            <p:nvPr/>
          </p:nvGrpSpPr>
          <p:grpSpPr>
            <a:xfrm>
              <a:off x="7705073" y="2480644"/>
              <a:ext cx="632567" cy="600158"/>
              <a:chOff x="3932617" y="5971446"/>
              <a:chExt cx="632567" cy="600158"/>
            </a:xfrm>
          </p:grpSpPr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EC0332C1-AACA-5494-759E-04A0B288373C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 Box 5">
                <a:extLst>
                  <a:ext uri="{FF2B5EF4-FFF2-40B4-BE49-F238E27FC236}">
                    <a16:creationId xmlns:a16="http://schemas.microsoft.com/office/drawing/2014/main" id="{3BD64092-E7CB-143F-6099-CBF07963DD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2617" y="6171494"/>
                <a:ext cx="63256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  <p:sp>
            <p:nvSpPr>
              <p:cNvPr id="31" name="Text Box 5">
                <a:extLst>
                  <a:ext uri="{FF2B5EF4-FFF2-40B4-BE49-F238E27FC236}">
                    <a16:creationId xmlns:a16="http://schemas.microsoft.com/office/drawing/2014/main" id="{21AC83AC-B5E5-3518-1BED-28A7B46ECA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0340" y="5971446"/>
                <a:ext cx="446845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15</a:t>
                </a: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34E313A6-65EC-04DE-A8CF-88D3CA66E839}"/>
                </a:ext>
              </a:extLst>
            </p:cNvPr>
            <p:cNvGrpSpPr/>
            <p:nvPr/>
          </p:nvGrpSpPr>
          <p:grpSpPr>
            <a:xfrm>
              <a:off x="8321492" y="2448763"/>
              <a:ext cx="1138048" cy="632734"/>
              <a:chOff x="3966875" y="5939565"/>
              <a:chExt cx="804899" cy="632734"/>
            </a:xfrm>
          </p:grpSpPr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26471819-1437-928E-F3C1-A4CBB05D14F0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271643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 Box 5">
                <a:extLst>
                  <a:ext uri="{FF2B5EF4-FFF2-40B4-BE49-F238E27FC236}">
                    <a16:creationId xmlns:a16="http://schemas.microsoft.com/office/drawing/2014/main" id="{C08F2180-C4C6-0A89-6854-6F2BE0F461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6875" y="6172189"/>
                <a:ext cx="401042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  <p:sp>
            <p:nvSpPr>
              <p:cNvPr id="25" name="Text Box 5">
                <a:extLst>
                  <a:ext uri="{FF2B5EF4-FFF2-40B4-BE49-F238E27FC236}">
                    <a16:creationId xmlns:a16="http://schemas.microsoft.com/office/drawing/2014/main" id="{4408DB2D-C006-1B41-D81C-C0652586EA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9902" y="5952085"/>
                <a:ext cx="333315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30</a:t>
                </a:r>
              </a:p>
            </p:txBody>
          </p: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1E95B69A-248B-EA91-E9D8-ECABA3AA7254}"/>
                  </a:ext>
                </a:extLst>
              </p:cNvPr>
              <p:cNvCxnSpPr/>
              <p:nvPr/>
            </p:nvCxnSpPr>
            <p:spPr>
              <a:xfrm>
                <a:off x="4435281" y="6285730"/>
                <a:ext cx="271643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 Box 5">
                <a:extLst>
                  <a:ext uri="{FF2B5EF4-FFF2-40B4-BE49-F238E27FC236}">
                    <a16:creationId xmlns:a16="http://schemas.microsoft.com/office/drawing/2014/main" id="{9AC52A43-3963-668D-6F9B-B2F5DDCAB5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6915" y="5939565"/>
                <a:ext cx="333315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49</a:t>
                </a:r>
              </a:p>
            </p:txBody>
          </p:sp>
          <p:sp>
            <p:nvSpPr>
              <p:cNvPr id="28" name="Text Box 5">
                <a:extLst>
                  <a:ext uri="{FF2B5EF4-FFF2-40B4-BE49-F238E27FC236}">
                    <a16:creationId xmlns:a16="http://schemas.microsoft.com/office/drawing/2014/main" id="{816B546B-977B-2CFC-48C1-C3DA9A95B2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4973" y="6171494"/>
                <a:ext cx="416801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519026DC-BE74-5644-11BE-F53E97547758}"/>
                </a:ext>
              </a:extLst>
            </p:cNvPr>
            <p:cNvGrpSpPr/>
            <p:nvPr/>
          </p:nvGrpSpPr>
          <p:grpSpPr>
            <a:xfrm>
              <a:off x="7135118" y="2476470"/>
              <a:ext cx="632567" cy="610730"/>
              <a:chOff x="3917339" y="5971446"/>
              <a:chExt cx="632567" cy="610730"/>
            </a:xfrm>
          </p:grpSpPr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DCBF6D28-021A-B2B8-E554-89E6F23A7F9B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 Box 5">
                <a:extLst>
                  <a:ext uri="{FF2B5EF4-FFF2-40B4-BE49-F238E27FC236}">
                    <a16:creationId xmlns:a16="http://schemas.microsoft.com/office/drawing/2014/main" id="{7B2EB00B-9753-BD96-C9A8-A9DFA83FDC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7339" y="6182066"/>
                <a:ext cx="63256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  <p:sp>
            <p:nvSpPr>
              <p:cNvPr id="22" name="Text Box 5">
                <a:extLst>
                  <a:ext uri="{FF2B5EF4-FFF2-40B4-BE49-F238E27FC236}">
                    <a16:creationId xmlns:a16="http://schemas.microsoft.com/office/drawing/2014/main" id="{1EECCCEE-6B50-CD1D-E344-9619F42F83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61116" y="5971446"/>
                <a:ext cx="41177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5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27358DFA-F3AF-182E-3916-CBB29DA30FAE}"/>
                </a:ext>
              </a:extLst>
            </p:cNvPr>
            <p:cNvGrpSpPr/>
            <p:nvPr/>
          </p:nvGrpSpPr>
          <p:grpSpPr>
            <a:xfrm>
              <a:off x="6569775" y="2477987"/>
              <a:ext cx="632567" cy="620916"/>
              <a:chOff x="3917677" y="5971446"/>
              <a:chExt cx="632567" cy="620916"/>
            </a:xfrm>
          </p:grpSpPr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471A5C5F-488C-0332-99ED-C5992EF0C4B2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 Box 5">
                <a:extLst>
                  <a:ext uri="{FF2B5EF4-FFF2-40B4-BE49-F238E27FC236}">
                    <a16:creationId xmlns:a16="http://schemas.microsoft.com/office/drawing/2014/main" id="{6EA234E0-D94D-792E-6FAE-12997C6339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7677" y="6192252"/>
                <a:ext cx="63256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  <p:sp>
            <p:nvSpPr>
              <p:cNvPr id="19" name="Text Box 5">
                <a:extLst>
                  <a:ext uri="{FF2B5EF4-FFF2-40B4-BE49-F238E27FC236}">
                    <a16:creationId xmlns:a16="http://schemas.microsoft.com/office/drawing/2014/main" id="{892E4C7F-4A9C-7859-2344-183B5353BD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61116" y="5971446"/>
                <a:ext cx="41177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</a:t>
                </a:r>
              </a:p>
            </p:txBody>
          </p:sp>
        </p:grpSp>
        <p:sp>
          <p:nvSpPr>
            <p:cNvPr id="16" name="Text Box 5">
              <a:extLst>
                <a:ext uri="{FF2B5EF4-FFF2-40B4-BE49-F238E27FC236}">
                  <a16:creationId xmlns:a16="http://schemas.microsoft.com/office/drawing/2014/main" id="{02268352-1680-BA2E-E7C0-0CDFD511CF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26855" y="2220455"/>
              <a:ext cx="762084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1400" dirty="0">
                  <a:latin typeface="+mn-ea"/>
                </a:rPr>
                <a:t>はずれ</a:t>
              </a:r>
              <a:endParaRPr lang="en-US" altLang="ja-JP" sz="1400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598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A5F30-9E08-2426-AA48-EB92B89F2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 Box 5">
            <a:extLst>
              <a:ext uri="{FF2B5EF4-FFF2-40B4-BE49-F238E27FC236}">
                <a16:creationId xmlns:a16="http://schemas.microsoft.com/office/drawing/2014/main" id="{87E85E8B-16A7-FFFD-71A0-CAE1A79CC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180" y="126313"/>
            <a:ext cx="51395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en-US" altLang="ja-JP" sz="2800" dirty="0">
                <a:latin typeface="+mn-ea"/>
              </a:rPr>
              <a:t>1</a:t>
            </a:r>
            <a:r>
              <a:rPr lang="ja-JP" altLang="en-US" sz="2800" dirty="0">
                <a:latin typeface="+mn-ea"/>
              </a:rPr>
              <a:t>等から４等までの当たる確率が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5" name="Text Box 5">
            <a:extLst>
              <a:ext uri="{FF2B5EF4-FFF2-40B4-BE49-F238E27FC236}">
                <a16:creationId xmlns:a16="http://schemas.microsoft.com/office/drawing/2014/main" id="{C77532A7-A49E-4E3E-6FE2-C0FFB9789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755" y="551291"/>
            <a:ext cx="43156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右の表のようなく</a:t>
            </a:r>
            <a:r>
              <a:rPr lang="ja-JP" altLang="en-US" sz="2800" dirty="0" err="1">
                <a:latin typeface="+mn-ea"/>
              </a:rPr>
              <a:t>じが</a:t>
            </a:r>
            <a:r>
              <a:rPr lang="ja-JP" altLang="en-US" sz="2800" dirty="0">
                <a:latin typeface="+mn-ea"/>
              </a:rPr>
              <a:t>ある。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6" name="Text Box 5">
            <a:extLst>
              <a:ext uri="{FF2B5EF4-FFF2-40B4-BE49-F238E27FC236}">
                <a16:creationId xmlns:a16="http://schemas.microsoft.com/office/drawing/2014/main" id="{9EF4DE78-BD1C-442E-5A7A-077C207B5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385" y="1017996"/>
            <a:ext cx="40976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このくじを１本引くとき、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8" name="Text Box 5">
            <a:extLst>
              <a:ext uri="{FF2B5EF4-FFF2-40B4-BE49-F238E27FC236}">
                <a16:creationId xmlns:a16="http://schemas.microsoft.com/office/drawing/2014/main" id="{A13BCE74-C1C1-C40C-3F43-3AF5D2C02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602" y="1467438"/>
            <a:ext cx="31138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次の確率を求めよ。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7" name="Text Box 5">
            <a:extLst>
              <a:ext uri="{FF2B5EF4-FFF2-40B4-BE49-F238E27FC236}">
                <a16:creationId xmlns:a16="http://schemas.microsoft.com/office/drawing/2014/main" id="{F52D0389-52F8-B1AA-DC2A-0A96BEF92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1961778"/>
            <a:ext cx="809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（１）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8" name="Text Box 5">
            <a:extLst>
              <a:ext uri="{FF2B5EF4-FFF2-40B4-BE49-F238E27FC236}">
                <a16:creationId xmlns:a16="http://schemas.microsoft.com/office/drawing/2014/main" id="{9A6173E3-57BD-1879-2265-3BD361372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47" y="1954100"/>
            <a:ext cx="45761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１等または２等が当たる確率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9" name="Text Box 5">
            <a:extLst>
              <a:ext uri="{FF2B5EF4-FFF2-40B4-BE49-F238E27FC236}">
                <a16:creationId xmlns:a16="http://schemas.microsoft.com/office/drawing/2014/main" id="{BE2178CA-582C-9D8E-90CB-399ABDE14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510" y="2414891"/>
            <a:ext cx="809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（２）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60" name="Text Box 5">
            <a:extLst>
              <a:ext uri="{FF2B5EF4-FFF2-40B4-BE49-F238E27FC236}">
                <a16:creationId xmlns:a16="http://schemas.microsoft.com/office/drawing/2014/main" id="{49B8A29E-EB3F-3B19-974F-B2DCF91A6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413" y="2407213"/>
            <a:ext cx="66818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２等から４等までのいずれかが当たる確率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39" name="フローチャート : 代替処理 138">
            <a:extLst>
              <a:ext uri="{FF2B5EF4-FFF2-40B4-BE49-F238E27FC236}">
                <a16:creationId xmlns:a16="http://schemas.microsoft.com/office/drawing/2014/main" id="{74B0A514-ADE8-425F-D4A3-52E333087FDD}"/>
              </a:ext>
            </a:extLst>
          </p:cNvPr>
          <p:cNvSpPr/>
          <p:nvPr/>
        </p:nvSpPr>
        <p:spPr>
          <a:xfrm>
            <a:off x="35496" y="192041"/>
            <a:ext cx="870853" cy="706517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練習３４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37AB7E0-6A56-EAC6-3545-C67E8AE321AC}"/>
              </a:ext>
            </a:extLst>
          </p:cNvPr>
          <p:cNvGrpSpPr/>
          <p:nvPr/>
        </p:nvGrpSpPr>
        <p:grpSpPr>
          <a:xfrm>
            <a:off x="5480076" y="635171"/>
            <a:ext cx="3594803" cy="924614"/>
            <a:chOff x="5994136" y="2174289"/>
            <a:chExt cx="3594803" cy="924614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BDB13312-D503-D280-3B18-A3015111AEFE}"/>
                </a:ext>
              </a:extLst>
            </p:cNvPr>
            <p:cNvSpPr/>
            <p:nvPr/>
          </p:nvSpPr>
          <p:spPr>
            <a:xfrm>
              <a:off x="6588224" y="2202524"/>
              <a:ext cx="2871318" cy="346695"/>
            </a:xfrm>
            <a:prstGeom prst="rect">
              <a:avLst/>
            </a:prstGeom>
            <a:solidFill>
              <a:srgbClr val="FFC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1F416DAE-6AF0-5F63-453E-C3A9A458112F}"/>
                </a:ext>
              </a:extLst>
            </p:cNvPr>
            <p:cNvSpPr/>
            <p:nvPr/>
          </p:nvSpPr>
          <p:spPr>
            <a:xfrm>
              <a:off x="6027821" y="2185532"/>
              <a:ext cx="561474" cy="883428"/>
            </a:xfrm>
            <a:prstGeom prst="rect">
              <a:avLst/>
            </a:prstGeom>
            <a:solidFill>
              <a:srgbClr val="FFC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grpSp>
          <p:nvGrpSpPr>
            <p:cNvPr id="6" name="グループ化 192">
              <a:extLst>
                <a:ext uri="{FF2B5EF4-FFF2-40B4-BE49-F238E27FC236}">
                  <a16:creationId xmlns:a16="http://schemas.microsoft.com/office/drawing/2014/main" id="{513918D0-0014-969F-4305-761CC1BDA0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12160" y="2198121"/>
              <a:ext cx="3453948" cy="870839"/>
              <a:chOff x="951804" y="1982448"/>
              <a:chExt cx="11188242" cy="4350390"/>
            </a:xfrm>
          </p:grpSpPr>
          <p:sp>
            <p:nvSpPr>
              <p:cNvPr id="32" name="Line 18">
                <a:extLst>
                  <a:ext uri="{FF2B5EF4-FFF2-40B4-BE49-F238E27FC236}">
                    <a16:creationId xmlns:a16="http://schemas.microsoft.com/office/drawing/2014/main" id="{763080C8-0FBB-1AF7-CBCE-99924AAF9F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1804" y="3728101"/>
                <a:ext cx="111669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33" name="グループ化 194">
                <a:extLst>
                  <a:ext uri="{FF2B5EF4-FFF2-40B4-BE49-F238E27FC236}">
                    <a16:creationId xmlns:a16="http://schemas.microsoft.com/office/drawing/2014/main" id="{F51D0D01-7779-EDFD-4171-10AA1E3D77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1804" y="1988840"/>
                <a:ext cx="11166977" cy="4343998"/>
                <a:chOff x="1670132" y="2696654"/>
                <a:chExt cx="11166977" cy="4343998"/>
              </a:xfrm>
            </p:grpSpPr>
            <p:sp>
              <p:nvSpPr>
                <p:cNvPr id="41" name="Line 17">
                  <a:extLst>
                    <a:ext uri="{FF2B5EF4-FFF2-40B4-BE49-F238E27FC236}">
                      <a16:creationId xmlns:a16="http://schemas.microsoft.com/office/drawing/2014/main" id="{06216089-2DB1-F9C9-AF37-5F1B8A117B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70135" y="2696654"/>
                  <a:ext cx="11166974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2" name="Line 19">
                  <a:extLst>
                    <a:ext uri="{FF2B5EF4-FFF2-40B4-BE49-F238E27FC236}">
                      <a16:creationId xmlns:a16="http://schemas.microsoft.com/office/drawing/2014/main" id="{C63EF112-88DF-C03A-5037-3DF70388AC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70132" y="7040652"/>
                  <a:ext cx="11166973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34" name="Line 22">
                <a:extLst>
                  <a:ext uri="{FF2B5EF4-FFF2-40B4-BE49-F238E27FC236}">
                    <a16:creationId xmlns:a16="http://schemas.microsoft.com/office/drawing/2014/main" id="{EFF06752-8A78-2B7F-5CCF-DDC942BE1E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1806" y="2004444"/>
                <a:ext cx="0" cy="43283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Line 22">
                <a:extLst>
                  <a:ext uri="{FF2B5EF4-FFF2-40B4-BE49-F238E27FC236}">
                    <a16:creationId xmlns:a16="http://schemas.microsoft.com/office/drawing/2014/main" id="{208EEE12-D3D0-FA3E-0644-42D7016B05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3848" y="2004444"/>
                <a:ext cx="0" cy="432839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Line 22">
                <a:extLst>
                  <a:ext uri="{FF2B5EF4-FFF2-40B4-BE49-F238E27FC236}">
                    <a16:creationId xmlns:a16="http://schemas.microsoft.com/office/drawing/2014/main" id="{F10FC734-9224-9B34-D90B-41B6EB9089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140046" y="1985390"/>
                <a:ext cx="0" cy="43474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Line 22">
                <a:extLst>
                  <a:ext uri="{FF2B5EF4-FFF2-40B4-BE49-F238E27FC236}">
                    <a16:creationId xmlns:a16="http://schemas.microsoft.com/office/drawing/2014/main" id="{4242F57F-947D-7F11-BDA1-39AB04CEFB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7827" y="2004444"/>
                <a:ext cx="0" cy="432839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Line 22">
                <a:extLst>
                  <a:ext uri="{FF2B5EF4-FFF2-40B4-BE49-F238E27FC236}">
                    <a16:creationId xmlns:a16="http://schemas.microsoft.com/office/drawing/2014/main" id="{6D65CEDB-2C6D-F106-52E0-6D2DC1CA51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49869" y="1982448"/>
                <a:ext cx="0" cy="435039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Line 22">
                <a:extLst>
                  <a:ext uri="{FF2B5EF4-FFF2-40B4-BE49-F238E27FC236}">
                    <a16:creationId xmlns:a16="http://schemas.microsoft.com/office/drawing/2014/main" id="{7663E176-6044-A2B5-1F92-FF89AA3A66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15891" y="1999328"/>
                <a:ext cx="0" cy="43335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Line 22">
                <a:extLst>
                  <a:ext uri="{FF2B5EF4-FFF2-40B4-BE49-F238E27FC236}">
                    <a16:creationId xmlns:a16="http://schemas.microsoft.com/office/drawing/2014/main" id="{CDC992FC-C4D0-D53F-59D2-42B121B77E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42638" y="1999328"/>
                <a:ext cx="0" cy="43335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B0B0CC4D-E335-CA0E-9E47-CDB731E14C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94136" y="2615957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確率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6F06143D-4709-A552-2151-A5F2A550CA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6011" y="2174289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000" dirty="0">
                  <a:latin typeface="+mn-ea"/>
                </a:rPr>
                <a:t>1</a:t>
              </a:r>
              <a:r>
                <a:rPr lang="ja-JP" altLang="en-US" sz="2000" dirty="0">
                  <a:latin typeface="+mn-ea"/>
                </a:rPr>
                <a:t>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8AAEB5FF-F06A-C0F0-9FED-083364B6B7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6265" y="2186832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２等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10" name="Text Box 5">
              <a:extLst>
                <a:ext uri="{FF2B5EF4-FFF2-40B4-BE49-F238E27FC236}">
                  <a16:creationId xmlns:a16="http://schemas.microsoft.com/office/drawing/2014/main" id="{0A37A57A-D25F-F6DB-FFC6-3AC481E00B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7697" y="2186832"/>
              <a:ext cx="8101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３等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39A1190F-5AC2-9E7A-C9E2-C5C0DE0A67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4890" y="2177225"/>
              <a:ext cx="61449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４等</a:t>
              </a:r>
              <a:endParaRPr lang="en-US" altLang="ja-JP" sz="2000" dirty="0">
                <a:latin typeface="+mn-ea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D97A537A-31BA-22B2-2429-AB09C249F76B}"/>
                </a:ext>
              </a:extLst>
            </p:cNvPr>
            <p:cNvGrpSpPr/>
            <p:nvPr/>
          </p:nvGrpSpPr>
          <p:grpSpPr>
            <a:xfrm>
              <a:off x="7705073" y="2480644"/>
              <a:ext cx="632567" cy="600158"/>
              <a:chOff x="3932617" y="5971446"/>
              <a:chExt cx="632567" cy="600158"/>
            </a:xfrm>
          </p:grpSpPr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AB2D8161-ECEB-DDA4-94C6-5DE570262B2A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 Box 5">
                <a:extLst>
                  <a:ext uri="{FF2B5EF4-FFF2-40B4-BE49-F238E27FC236}">
                    <a16:creationId xmlns:a16="http://schemas.microsoft.com/office/drawing/2014/main" id="{9E5DB6B7-6CED-0B33-4A93-9B902A66F7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2617" y="6171494"/>
                <a:ext cx="63256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  <p:sp>
            <p:nvSpPr>
              <p:cNvPr id="31" name="Text Box 5">
                <a:extLst>
                  <a:ext uri="{FF2B5EF4-FFF2-40B4-BE49-F238E27FC236}">
                    <a16:creationId xmlns:a16="http://schemas.microsoft.com/office/drawing/2014/main" id="{4DDD2710-F683-672E-3B70-700E5E90EE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0340" y="5971446"/>
                <a:ext cx="446845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15</a:t>
                </a: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E767E9C5-2BBE-E1FC-EA5D-E789D6764E0F}"/>
                </a:ext>
              </a:extLst>
            </p:cNvPr>
            <p:cNvGrpSpPr/>
            <p:nvPr/>
          </p:nvGrpSpPr>
          <p:grpSpPr>
            <a:xfrm>
              <a:off x="8321492" y="2448763"/>
              <a:ext cx="1138048" cy="632734"/>
              <a:chOff x="3966875" y="5939565"/>
              <a:chExt cx="804899" cy="632734"/>
            </a:xfrm>
          </p:grpSpPr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169C7633-36A6-F7A6-D576-E6BD50D9E251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271643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 Box 5">
                <a:extLst>
                  <a:ext uri="{FF2B5EF4-FFF2-40B4-BE49-F238E27FC236}">
                    <a16:creationId xmlns:a16="http://schemas.microsoft.com/office/drawing/2014/main" id="{526BE7AA-83DD-329D-EBC6-3B8D592708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6875" y="6172189"/>
                <a:ext cx="401042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  <p:sp>
            <p:nvSpPr>
              <p:cNvPr id="25" name="Text Box 5">
                <a:extLst>
                  <a:ext uri="{FF2B5EF4-FFF2-40B4-BE49-F238E27FC236}">
                    <a16:creationId xmlns:a16="http://schemas.microsoft.com/office/drawing/2014/main" id="{2C3DE7CA-772C-B21B-0AC9-6F33DF6DDA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9902" y="5952085"/>
                <a:ext cx="333315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30</a:t>
                </a:r>
              </a:p>
            </p:txBody>
          </p: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42C62CE3-F1F1-FEDB-290F-A5018132D70A}"/>
                  </a:ext>
                </a:extLst>
              </p:cNvPr>
              <p:cNvCxnSpPr/>
              <p:nvPr/>
            </p:nvCxnSpPr>
            <p:spPr>
              <a:xfrm>
                <a:off x="4435281" y="6285730"/>
                <a:ext cx="271643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 Box 5">
                <a:extLst>
                  <a:ext uri="{FF2B5EF4-FFF2-40B4-BE49-F238E27FC236}">
                    <a16:creationId xmlns:a16="http://schemas.microsoft.com/office/drawing/2014/main" id="{8666413F-13DD-89E9-B84C-F54780D902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6915" y="5939565"/>
                <a:ext cx="333315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49</a:t>
                </a:r>
              </a:p>
            </p:txBody>
          </p:sp>
          <p:sp>
            <p:nvSpPr>
              <p:cNvPr id="28" name="Text Box 5">
                <a:extLst>
                  <a:ext uri="{FF2B5EF4-FFF2-40B4-BE49-F238E27FC236}">
                    <a16:creationId xmlns:a16="http://schemas.microsoft.com/office/drawing/2014/main" id="{8026C0B4-C27C-7558-DB1F-EA47191416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4973" y="6171494"/>
                <a:ext cx="416801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5AF8EBB1-F504-0357-3121-30947052B0A3}"/>
                </a:ext>
              </a:extLst>
            </p:cNvPr>
            <p:cNvGrpSpPr/>
            <p:nvPr/>
          </p:nvGrpSpPr>
          <p:grpSpPr>
            <a:xfrm>
              <a:off x="7135118" y="2476470"/>
              <a:ext cx="632567" cy="610730"/>
              <a:chOff x="3917339" y="5971446"/>
              <a:chExt cx="632567" cy="610730"/>
            </a:xfrm>
          </p:grpSpPr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D3FD7C0F-6253-F345-5818-C51C693DBB03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 Box 5">
                <a:extLst>
                  <a:ext uri="{FF2B5EF4-FFF2-40B4-BE49-F238E27FC236}">
                    <a16:creationId xmlns:a16="http://schemas.microsoft.com/office/drawing/2014/main" id="{652C7917-A1F0-C76F-575B-85C10F3E10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7339" y="6182066"/>
                <a:ext cx="63256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  <p:sp>
            <p:nvSpPr>
              <p:cNvPr id="22" name="Text Box 5">
                <a:extLst>
                  <a:ext uri="{FF2B5EF4-FFF2-40B4-BE49-F238E27FC236}">
                    <a16:creationId xmlns:a16="http://schemas.microsoft.com/office/drawing/2014/main" id="{CC3C1141-B3EA-D19C-F964-1D58A870D5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61116" y="5971446"/>
                <a:ext cx="41177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5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62F20B1B-4D6D-9391-831A-3938C6D00BE6}"/>
                </a:ext>
              </a:extLst>
            </p:cNvPr>
            <p:cNvGrpSpPr/>
            <p:nvPr/>
          </p:nvGrpSpPr>
          <p:grpSpPr>
            <a:xfrm>
              <a:off x="6569775" y="2477987"/>
              <a:ext cx="632567" cy="620916"/>
              <a:chOff x="3917677" y="5971446"/>
              <a:chExt cx="632567" cy="620916"/>
            </a:xfrm>
          </p:grpSpPr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F6EC78D2-C9C9-1899-1877-547ED0D70E16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 Box 5">
                <a:extLst>
                  <a:ext uri="{FF2B5EF4-FFF2-40B4-BE49-F238E27FC236}">
                    <a16:creationId xmlns:a16="http://schemas.microsoft.com/office/drawing/2014/main" id="{4F4A9390-8008-FF50-E3F0-2BB2818943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7677" y="6192252"/>
                <a:ext cx="63256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100</a:t>
                </a:r>
              </a:p>
            </p:txBody>
          </p:sp>
          <p:sp>
            <p:nvSpPr>
              <p:cNvPr id="19" name="Text Box 5">
                <a:extLst>
                  <a:ext uri="{FF2B5EF4-FFF2-40B4-BE49-F238E27FC236}">
                    <a16:creationId xmlns:a16="http://schemas.microsoft.com/office/drawing/2014/main" id="{DEEBBE8C-6DC0-EF1D-F873-A9230644B0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61116" y="5971446"/>
                <a:ext cx="41177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000" dirty="0">
                    <a:latin typeface="+mn-ea"/>
                  </a:rPr>
                  <a:t>1</a:t>
                </a:r>
              </a:p>
            </p:txBody>
          </p:sp>
        </p:grpSp>
        <p:sp>
          <p:nvSpPr>
            <p:cNvPr id="16" name="Text Box 5">
              <a:extLst>
                <a:ext uri="{FF2B5EF4-FFF2-40B4-BE49-F238E27FC236}">
                  <a16:creationId xmlns:a16="http://schemas.microsoft.com/office/drawing/2014/main" id="{F8CD2DD0-CB23-4067-7A12-44127EA30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26855" y="2220455"/>
              <a:ext cx="762084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1400" dirty="0">
                  <a:latin typeface="+mn-ea"/>
                </a:rPr>
                <a:t>はずれ</a:t>
              </a:r>
              <a:endParaRPr lang="en-US" altLang="ja-JP" sz="1400" dirty="0">
                <a:latin typeface="+mn-ea"/>
              </a:endParaRPr>
            </a:p>
          </p:txBody>
        </p:sp>
      </p:grpSp>
      <p:sp>
        <p:nvSpPr>
          <p:cNvPr id="4" name="フローチャート : 代替処理 46">
            <a:extLst>
              <a:ext uri="{FF2B5EF4-FFF2-40B4-BE49-F238E27FC236}">
                <a16:creationId xmlns:a16="http://schemas.microsoft.com/office/drawing/2014/main" id="{E7306437-0A4D-A70B-9B4C-2FD38F14B7BE}"/>
              </a:ext>
            </a:extLst>
          </p:cNvPr>
          <p:cNvSpPr/>
          <p:nvPr/>
        </p:nvSpPr>
        <p:spPr>
          <a:xfrm>
            <a:off x="99560" y="3002304"/>
            <a:ext cx="942133" cy="360040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43" name="Text Box 5">
            <a:extLst>
              <a:ext uri="{FF2B5EF4-FFF2-40B4-BE49-F238E27FC236}">
                <a16:creationId xmlns:a16="http://schemas.microsoft.com/office/drawing/2014/main" id="{146D2252-A72A-BD45-038D-A597BEC56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67" y="3286608"/>
            <a:ext cx="809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（１）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4" name="フローチャート : 代替処理 163">
            <a:extLst>
              <a:ext uri="{FF2B5EF4-FFF2-40B4-BE49-F238E27FC236}">
                <a16:creationId xmlns:a16="http://schemas.microsoft.com/office/drawing/2014/main" id="{1B2A9E7F-00A2-B665-65F2-14FE96F94ED5}"/>
              </a:ext>
            </a:extLst>
          </p:cNvPr>
          <p:cNvSpPr/>
          <p:nvPr/>
        </p:nvSpPr>
        <p:spPr>
          <a:xfrm>
            <a:off x="570626" y="1991916"/>
            <a:ext cx="4909450" cy="485404"/>
          </a:xfrm>
          <a:prstGeom prst="flowChartAlternateProcess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47" name="雲形吹き出し 53">
            <a:extLst>
              <a:ext uri="{FF2B5EF4-FFF2-40B4-BE49-F238E27FC236}">
                <a16:creationId xmlns:a16="http://schemas.microsoft.com/office/drawing/2014/main" id="{80C9CB7A-F54D-82B9-E19F-5AC72619E3C3}"/>
              </a:ext>
            </a:extLst>
          </p:cNvPr>
          <p:cNvSpPr/>
          <p:nvPr/>
        </p:nvSpPr>
        <p:spPr>
          <a:xfrm>
            <a:off x="5148122" y="2890204"/>
            <a:ext cx="3510368" cy="1152128"/>
          </a:xfrm>
          <a:prstGeom prst="cloudCallout">
            <a:avLst>
              <a:gd name="adj1" fmla="val 56991"/>
              <a:gd name="adj2" fmla="val -52977"/>
            </a:avLst>
          </a:prstGeom>
          <a:solidFill>
            <a:srgbClr val="FFC000">
              <a:alpha val="23000"/>
            </a:srgbClr>
          </a:solidFill>
          <a:ln w="412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9" name="Text Box 5">
            <a:extLst>
              <a:ext uri="{FF2B5EF4-FFF2-40B4-BE49-F238E27FC236}">
                <a16:creationId xmlns:a16="http://schemas.microsoft.com/office/drawing/2014/main" id="{3C1664CE-E026-7A78-D52E-DB0CD91E5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9706" y="3043348"/>
            <a:ext cx="292891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各等が当たる事象は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0" name="Text Box 5">
            <a:extLst>
              <a:ext uri="{FF2B5EF4-FFF2-40B4-BE49-F238E27FC236}">
                <a16:creationId xmlns:a16="http://schemas.microsoft.com/office/drawing/2014/main" id="{D711BED6-6897-1865-7E32-53ABC616E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1846" y="3394260"/>
            <a:ext cx="259804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互いに排反である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5748838E-0C05-E375-618E-59A563107B62}"/>
              </a:ext>
            </a:extLst>
          </p:cNvPr>
          <p:cNvGrpSpPr/>
          <p:nvPr/>
        </p:nvGrpSpPr>
        <p:grpSpPr>
          <a:xfrm>
            <a:off x="1259632" y="3303322"/>
            <a:ext cx="792146" cy="839655"/>
            <a:chOff x="3872154" y="5847697"/>
            <a:chExt cx="792146" cy="839655"/>
          </a:xfrm>
        </p:grpSpPr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2656FA40-CE61-67EB-AA3C-42F41D2039D1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 Box 5">
              <a:extLst>
                <a:ext uri="{FF2B5EF4-FFF2-40B4-BE49-F238E27FC236}">
                  <a16:creationId xmlns:a16="http://schemas.microsoft.com/office/drawing/2014/main" id="{01C32BC1-262D-607F-33C0-2D1A7F5077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2154" y="6164132"/>
              <a:ext cx="79214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100</a:t>
              </a:r>
            </a:p>
          </p:txBody>
        </p:sp>
        <p:sp>
          <p:nvSpPr>
            <p:cNvPr id="54" name="Text Box 5">
              <a:extLst>
                <a:ext uri="{FF2B5EF4-FFF2-40B4-BE49-F238E27FC236}">
                  <a16:creationId xmlns:a16="http://schemas.microsoft.com/office/drawing/2014/main" id="{CB08F5C8-906F-7FEB-57C0-EFB63022D7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2546" y="5847697"/>
              <a:ext cx="41177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</a:t>
              </a:r>
            </a:p>
          </p:txBody>
        </p:sp>
      </p:grp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3399F337-F1C0-7296-D927-0BA647DCE788}"/>
              </a:ext>
            </a:extLst>
          </p:cNvPr>
          <p:cNvGrpSpPr/>
          <p:nvPr/>
        </p:nvGrpSpPr>
        <p:grpSpPr>
          <a:xfrm>
            <a:off x="1858273" y="3309459"/>
            <a:ext cx="1093756" cy="839655"/>
            <a:chOff x="3559254" y="5847697"/>
            <a:chExt cx="1093756" cy="839655"/>
          </a:xfrm>
        </p:grpSpPr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942F5C88-A997-3317-CD3B-54CC258CACA3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 Box 5">
              <a:extLst>
                <a:ext uri="{FF2B5EF4-FFF2-40B4-BE49-F238E27FC236}">
                  <a16:creationId xmlns:a16="http://schemas.microsoft.com/office/drawing/2014/main" id="{AB2EACB1-469E-4A21-E91F-B6367F476A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5538" y="6164132"/>
              <a:ext cx="76618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100</a:t>
              </a:r>
            </a:p>
          </p:txBody>
        </p:sp>
        <p:sp>
          <p:nvSpPr>
            <p:cNvPr id="62" name="Text Box 5">
              <a:extLst>
                <a:ext uri="{FF2B5EF4-FFF2-40B4-BE49-F238E27FC236}">
                  <a16:creationId xmlns:a16="http://schemas.microsoft.com/office/drawing/2014/main" id="{C98BFA5D-D4FD-C5CE-1CE3-E10EC9832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3835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</a:t>
              </a:r>
            </a:p>
          </p:txBody>
        </p:sp>
        <p:sp>
          <p:nvSpPr>
            <p:cNvPr id="63" name="Text Box 5">
              <a:extLst>
                <a:ext uri="{FF2B5EF4-FFF2-40B4-BE49-F238E27FC236}">
                  <a16:creationId xmlns:a16="http://schemas.microsoft.com/office/drawing/2014/main" id="{B847E71E-B34F-FEA5-B80A-7C366E124B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9254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＋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F293EDC9-5C2E-A8EC-D2B1-6E23689BFF57}"/>
              </a:ext>
            </a:extLst>
          </p:cNvPr>
          <p:cNvGrpSpPr/>
          <p:nvPr/>
        </p:nvGrpSpPr>
        <p:grpSpPr>
          <a:xfrm>
            <a:off x="2726249" y="3314524"/>
            <a:ext cx="1138912" cy="839655"/>
            <a:chOff x="3514098" y="5847697"/>
            <a:chExt cx="1138912" cy="839655"/>
          </a:xfrm>
        </p:grpSpPr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9F7EFC66-424D-BE8B-1BD5-C22B779A796E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 Box 5">
              <a:extLst>
                <a:ext uri="{FF2B5EF4-FFF2-40B4-BE49-F238E27FC236}">
                  <a16:creationId xmlns:a16="http://schemas.microsoft.com/office/drawing/2014/main" id="{FBB6FACD-C9BB-9F0F-5200-F64624511E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4975" y="6164132"/>
              <a:ext cx="75205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100</a:t>
              </a:r>
            </a:p>
          </p:txBody>
        </p:sp>
        <p:sp>
          <p:nvSpPr>
            <p:cNvPr id="99" name="Text Box 5">
              <a:extLst>
                <a:ext uri="{FF2B5EF4-FFF2-40B4-BE49-F238E27FC236}">
                  <a16:creationId xmlns:a16="http://schemas.microsoft.com/office/drawing/2014/main" id="{56882FB3-188F-BA61-2AE2-53F70349D0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3835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6</a:t>
              </a:r>
            </a:p>
          </p:txBody>
        </p:sp>
        <p:sp>
          <p:nvSpPr>
            <p:cNvPr id="100" name="Text Box 5">
              <a:extLst>
                <a:ext uri="{FF2B5EF4-FFF2-40B4-BE49-F238E27FC236}">
                  <a16:creationId xmlns:a16="http://schemas.microsoft.com/office/drawing/2014/main" id="{4D93A860-32C6-641D-2CF1-A67DA759A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4098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＝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F77E6184-9391-FF70-047B-64F56F56A07B}"/>
              </a:ext>
            </a:extLst>
          </p:cNvPr>
          <p:cNvGrpSpPr/>
          <p:nvPr/>
        </p:nvGrpSpPr>
        <p:grpSpPr>
          <a:xfrm>
            <a:off x="4449932" y="4063419"/>
            <a:ext cx="965117" cy="839655"/>
            <a:chOff x="4573559" y="5433127"/>
            <a:chExt cx="965117" cy="839655"/>
          </a:xfrm>
        </p:grpSpPr>
        <p:cxnSp>
          <p:nvCxnSpPr>
            <p:cNvPr id="102" name="直線コネクタ 101">
              <a:extLst>
                <a:ext uri="{FF2B5EF4-FFF2-40B4-BE49-F238E27FC236}">
                  <a16:creationId xmlns:a16="http://schemas.microsoft.com/office/drawing/2014/main" id="{522DC068-4AD4-6452-AA6E-BD6AC2974532}"/>
                </a:ext>
              </a:extLst>
            </p:cNvPr>
            <p:cNvCxnSpPr/>
            <p:nvPr/>
          </p:nvCxnSpPr>
          <p:spPr>
            <a:xfrm>
              <a:off x="4573559" y="6191983"/>
              <a:ext cx="928869" cy="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" name="グループ化 102">
              <a:extLst>
                <a:ext uri="{FF2B5EF4-FFF2-40B4-BE49-F238E27FC236}">
                  <a16:creationId xmlns:a16="http://schemas.microsoft.com/office/drawing/2014/main" id="{C7E320FC-A4F8-525C-A156-6289BA47BCCB}"/>
                </a:ext>
              </a:extLst>
            </p:cNvPr>
            <p:cNvGrpSpPr/>
            <p:nvPr/>
          </p:nvGrpSpPr>
          <p:grpSpPr>
            <a:xfrm>
              <a:off x="4782041" y="5433127"/>
              <a:ext cx="756635" cy="839655"/>
              <a:chOff x="3974864" y="5847697"/>
              <a:chExt cx="756635" cy="839655"/>
            </a:xfrm>
          </p:grpSpPr>
          <p:cxnSp>
            <p:nvCxnSpPr>
              <p:cNvPr id="104" name="直線コネクタ 103">
                <a:extLst>
                  <a:ext uri="{FF2B5EF4-FFF2-40B4-BE49-F238E27FC236}">
                    <a16:creationId xmlns:a16="http://schemas.microsoft.com/office/drawing/2014/main" id="{01DE446E-FD04-59E4-40F3-506422596AA8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 Box 5">
                <a:extLst>
                  <a:ext uri="{FF2B5EF4-FFF2-40B4-BE49-F238E27FC236}">
                    <a16:creationId xmlns:a16="http://schemas.microsoft.com/office/drawing/2014/main" id="{5C7FF16B-DF8D-C41B-EAB0-A10A80D973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4864" y="6164132"/>
                <a:ext cx="551787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800" dirty="0">
                    <a:latin typeface="+mn-ea"/>
                  </a:rPr>
                  <a:t>50</a:t>
                </a:r>
              </a:p>
            </p:txBody>
          </p:sp>
          <p:sp>
            <p:nvSpPr>
              <p:cNvPr id="106" name="Text Box 5">
                <a:extLst>
                  <a:ext uri="{FF2B5EF4-FFF2-40B4-BE49-F238E27FC236}">
                    <a16:creationId xmlns:a16="http://schemas.microsoft.com/office/drawing/2014/main" id="{193AA904-C576-F28D-96F6-883D457653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48679" y="5847697"/>
                <a:ext cx="68282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en-US" altLang="ja-JP" sz="2800" dirty="0">
                    <a:latin typeface="+mn-ea"/>
                  </a:rPr>
                  <a:t>3</a:t>
                </a:r>
              </a:p>
            </p:txBody>
          </p:sp>
        </p:grpSp>
      </p:grp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67F4BDFF-B97C-C0E6-313B-03E503741802}"/>
              </a:ext>
            </a:extLst>
          </p:cNvPr>
          <p:cNvGrpSpPr/>
          <p:nvPr/>
        </p:nvGrpSpPr>
        <p:grpSpPr>
          <a:xfrm>
            <a:off x="2727270" y="4028596"/>
            <a:ext cx="1138912" cy="839655"/>
            <a:chOff x="3514098" y="5847697"/>
            <a:chExt cx="1138912" cy="839655"/>
          </a:xfrm>
        </p:grpSpPr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24E21A30-1D4D-7C80-A71C-CA4CF5FE73A7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 Box 5">
              <a:extLst>
                <a:ext uri="{FF2B5EF4-FFF2-40B4-BE49-F238E27FC236}">
                  <a16:creationId xmlns:a16="http://schemas.microsoft.com/office/drawing/2014/main" id="{C210C396-75E2-6F31-1DA5-BC8F793F49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110" name="Text Box 5">
              <a:extLst>
                <a:ext uri="{FF2B5EF4-FFF2-40B4-BE49-F238E27FC236}">
                  <a16:creationId xmlns:a16="http://schemas.microsoft.com/office/drawing/2014/main" id="{5C2559B9-571C-AC32-8432-E07542E211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3835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3</a:t>
              </a:r>
            </a:p>
          </p:txBody>
        </p:sp>
        <p:sp>
          <p:nvSpPr>
            <p:cNvPr id="111" name="Text Box 5">
              <a:extLst>
                <a:ext uri="{FF2B5EF4-FFF2-40B4-BE49-F238E27FC236}">
                  <a16:creationId xmlns:a16="http://schemas.microsoft.com/office/drawing/2014/main" id="{C5074727-42D6-FEE1-957F-90E6BC577C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4098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＝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112" name="グループ化 111">
            <a:extLst>
              <a:ext uri="{FF2B5EF4-FFF2-40B4-BE49-F238E27FC236}">
                <a16:creationId xmlns:a16="http://schemas.microsoft.com/office/drawing/2014/main" id="{F4CF2896-4825-48E2-90D4-ED2F41D6B8E2}"/>
              </a:ext>
            </a:extLst>
          </p:cNvPr>
          <p:cNvGrpSpPr/>
          <p:nvPr/>
        </p:nvGrpSpPr>
        <p:grpSpPr>
          <a:xfrm>
            <a:off x="1292560" y="5157192"/>
            <a:ext cx="792146" cy="839655"/>
            <a:chOff x="3872154" y="5847697"/>
            <a:chExt cx="792146" cy="839655"/>
          </a:xfrm>
        </p:grpSpPr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E4349DCA-46C1-FD18-FF94-33C9020A0DA8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 Box 5">
              <a:extLst>
                <a:ext uri="{FF2B5EF4-FFF2-40B4-BE49-F238E27FC236}">
                  <a16:creationId xmlns:a16="http://schemas.microsoft.com/office/drawing/2014/main" id="{0AA5B06D-C545-DB7F-C46F-6A5AFA298A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2154" y="6164132"/>
              <a:ext cx="79214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100</a:t>
              </a:r>
            </a:p>
          </p:txBody>
        </p:sp>
        <p:sp>
          <p:nvSpPr>
            <p:cNvPr id="115" name="Text Box 5">
              <a:extLst>
                <a:ext uri="{FF2B5EF4-FFF2-40B4-BE49-F238E27FC236}">
                  <a16:creationId xmlns:a16="http://schemas.microsoft.com/office/drawing/2014/main" id="{849A6545-B728-591C-4EDB-90C36C6DB3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2546" y="5847697"/>
              <a:ext cx="41177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</a:t>
              </a:r>
            </a:p>
          </p:txBody>
        </p:sp>
      </p:grp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F725FE9E-BC0C-FEA2-550B-7FCA51A28459}"/>
              </a:ext>
            </a:extLst>
          </p:cNvPr>
          <p:cNvGrpSpPr/>
          <p:nvPr/>
        </p:nvGrpSpPr>
        <p:grpSpPr>
          <a:xfrm>
            <a:off x="1891201" y="5163329"/>
            <a:ext cx="1082468" cy="839655"/>
            <a:chOff x="3559254" y="5847697"/>
            <a:chExt cx="1082468" cy="839655"/>
          </a:xfrm>
        </p:grpSpPr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4E701B9D-D7F0-290B-87AF-D380924718E0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 Box 5">
              <a:extLst>
                <a:ext uri="{FF2B5EF4-FFF2-40B4-BE49-F238E27FC236}">
                  <a16:creationId xmlns:a16="http://schemas.microsoft.com/office/drawing/2014/main" id="{85B2B6C4-FD88-5B8A-3467-491580D163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5538" y="6164132"/>
              <a:ext cx="76618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100</a:t>
              </a:r>
            </a:p>
          </p:txBody>
        </p:sp>
        <p:sp>
          <p:nvSpPr>
            <p:cNvPr id="119" name="Text Box 5">
              <a:extLst>
                <a:ext uri="{FF2B5EF4-FFF2-40B4-BE49-F238E27FC236}">
                  <a16:creationId xmlns:a16="http://schemas.microsoft.com/office/drawing/2014/main" id="{257BAB19-89A6-4305-42CB-60FBB72706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226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15</a:t>
              </a:r>
            </a:p>
          </p:txBody>
        </p:sp>
        <p:sp>
          <p:nvSpPr>
            <p:cNvPr id="120" name="Text Box 5">
              <a:extLst>
                <a:ext uri="{FF2B5EF4-FFF2-40B4-BE49-F238E27FC236}">
                  <a16:creationId xmlns:a16="http://schemas.microsoft.com/office/drawing/2014/main" id="{08FB187B-5358-B672-6E5E-2A7B94E1F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9254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＋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121" name="グループ化 120">
            <a:extLst>
              <a:ext uri="{FF2B5EF4-FFF2-40B4-BE49-F238E27FC236}">
                <a16:creationId xmlns:a16="http://schemas.microsoft.com/office/drawing/2014/main" id="{7BCB477E-8F82-664F-426C-D5D485F763BE}"/>
              </a:ext>
            </a:extLst>
          </p:cNvPr>
          <p:cNvGrpSpPr/>
          <p:nvPr/>
        </p:nvGrpSpPr>
        <p:grpSpPr>
          <a:xfrm>
            <a:off x="3698541" y="5168394"/>
            <a:ext cx="1122929" cy="839655"/>
            <a:chOff x="3514098" y="5847697"/>
            <a:chExt cx="1122929" cy="839655"/>
          </a:xfrm>
        </p:grpSpPr>
        <p:cxnSp>
          <p:nvCxnSpPr>
            <p:cNvPr id="122" name="直線コネクタ 121">
              <a:extLst>
                <a:ext uri="{FF2B5EF4-FFF2-40B4-BE49-F238E27FC236}">
                  <a16:creationId xmlns:a16="http://schemas.microsoft.com/office/drawing/2014/main" id="{0779386B-4567-FF6C-F517-AB440FFCE051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 Box 5">
              <a:extLst>
                <a:ext uri="{FF2B5EF4-FFF2-40B4-BE49-F238E27FC236}">
                  <a16:creationId xmlns:a16="http://schemas.microsoft.com/office/drawing/2014/main" id="{74DB25BD-DFFD-4A72-DE39-6DC3CABB4F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4975" y="6164132"/>
              <a:ext cx="75205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100</a:t>
              </a:r>
            </a:p>
          </p:txBody>
        </p:sp>
        <p:sp>
          <p:nvSpPr>
            <p:cNvPr id="125" name="Text Box 5">
              <a:extLst>
                <a:ext uri="{FF2B5EF4-FFF2-40B4-BE49-F238E27FC236}">
                  <a16:creationId xmlns:a16="http://schemas.microsoft.com/office/drawing/2014/main" id="{7AC9D31C-FE08-1A3A-1DF0-1B88356F17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4938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50</a:t>
              </a:r>
            </a:p>
          </p:txBody>
        </p:sp>
        <p:sp>
          <p:nvSpPr>
            <p:cNvPr id="126" name="Text Box 5">
              <a:extLst>
                <a:ext uri="{FF2B5EF4-FFF2-40B4-BE49-F238E27FC236}">
                  <a16:creationId xmlns:a16="http://schemas.microsoft.com/office/drawing/2014/main" id="{00C359BE-145F-C8A2-8D34-408EE8EBBA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4098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＝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56848895-E544-83E9-75FC-04D458838D74}"/>
              </a:ext>
            </a:extLst>
          </p:cNvPr>
          <p:cNvGrpSpPr/>
          <p:nvPr/>
        </p:nvGrpSpPr>
        <p:grpSpPr>
          <a:xfrm>
            <a:off x="5336560" y="5900063"/>
            <a:ext cx="928869" cy="839655"/>
            <a:chOff x="4573559" y="5433127"/>
            <a:chExt cx="928869" cy="839655"/>
          </a:xfrm>
        </p:grpSpPr>
        <p:cxnSp>
          <p:nvCxnSpPr>
            <p:cNvPr id="128" name="直線コネクタ 127">
              <a:extLst>
                <a:ext uri="{FF2B5EF4-FFF2-40B4-BE49-F238E27FC236}">
                  <a16:creationId xmlns:a16="http://schemas.microsoft.com/office/drawing/2014/main" id="{CA4896F0-BB99-B3E1-3D42-7A72FBDB0FA6}"/>
                </a:ext>
              </a:extLst>
            </p:cNvPr>
            <p:cNvCxnSpPr/>
            <p:nvPr/>
          </p:nvCxnSpPr>
          <p:spPr>
            <a:xfrm>
              <a:off x="4573559" y="6191983"/>
              <a:ext cx="928869" cy="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5F8224C3-B844-8EAA-3DBB-AF5AC8255A0C}"/>
                </a:ext>
              </a:extLst>
            </p:cNvPr>
            <p:cNvGrpSpPr/>
            <p:nvPr/>
          </p:nvGrpSpPr>
          <p:grpSpPr>
            <a:xfrm>
              <a:off x="4776833" y="5433127"/>
              <a:ext cx="682820" cy="839655"/>
              <a:chOff x="3969656" y="5847697"/>
              <a:chExt cx="682820" cy="839655"/>
            </a:xfrm>
          </p:grpSpPr>
          <p:cxnSp>
            <p:nvCxnSpPr>
              <p:cNvPr id="130" name="直線コネクタ 129">
                <a:extLst>
                  <a:ext uri="{FF2B5EF4-FFF2-40B4-BE49-F238E27FC236}">
                    <a16:creationId xmlns:a16="http://schemas.microsoft.com/office/drawing/2014/main" id="{BAA4FF4F-632D-03CC-A701-5BE8BB4022E5}"/>
                  </a:ext>
                </a:extLst>
              </p:cNvPr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1" name="Text Box 5">
                <a:extLst>
                  <a:ext uri="{FF2B5EF4-FFF2-40B4-BE49-F238E27FC236}">
                    <a16:creationId xmlns:a16="http://schemas.microsoft.com/office/drawing/2014/main" id="{76E7515B-A8CA-6FF9-76B8-F05CF3258C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4864" y="6164132"/>
                <a:ext cx="551787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800" dirty="0">
                    <a:latin typeface="+mn-ea"/>
                  </a:rPr>
                  <a:t>２</a:t>
                </a:r>
                <a:endParaRPr lang="en-US" altLang="ja-JP" sz="2800" dirty="0">
                  <a:latin typeface="+mn-ea"/>
                </a:endParaRPr>
              </a:p>
            </p:txBody>
          </p:sp>
          <p:sp>
            <p:nvSpPr>
              <p:cNvPr id="132" name="Text Box 5">
                <a:extLst>
                  <a:ext uri="{FF2B5EF4-FFF2-40B4-BE49-F238E27FC236}">
                    <a16:creationId xmlns:a16="http://schemas.microsoft.com/office/drawing/2014/main" id="{D9458015-CA83-AC7B-DECB-176E30462C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9656" y="5847697"/>
                <a:ext cx="68282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800" dirty="0">
                    <a:latin typeface="+mn-ea"/>
                  </a:rPr>
                  <a:t>１</a:t>
                </a:r>
                <a:endParaRPr lang="en-US" altLang="ja-JP" sz="2800" dirty="0">
                  <a:latin typeface="+mn-ea"/>
                </a:endParaRPr>
              </a:p>
            </p:txBody>
          </p:sp>
        </p:grpSp>
      </p:grpSp>
      <p:grpSp>
        <p:nvGrpSpPr>
          <p:cNvPr id="133" name="グループ化 132">
            <a:extLst>
              <a:ext uri="{FF2B5EF4-FFF2-40B4-BE49-F238E27FC236}">
                <a16:creationId xmlns:a16="http://schemas.microsoft.com/office/drawing/2014/main" id="{9D764CA0-D25B-F509-3401-74F460BE8240}"/>
              </a:ext>
            </a:extLst>
          </p:cNvPr>
          <p:cNvGrpSpPr/>
          <p:nvPr/>
        </p:nvGrpSpPr>
        <p:grpSpPr>
          <a:xfrm>
            <a:off x="3722605" y="5865240"/>
            <a:ext cx="1127623" cy="839655"/>
            <a:chOff x="3514098" y="5847697"/>
            <a:chExt cx="1127623" cy="839655"/>
          </a:xfrm>
        </p:grpSpPr>
        <p:cxnSp>
          <p:nvCxnSpPr>
            <p:cNvPr id="134" name="直線コネクタ 133">
              <a:extLst>
                <a:ext uri="{FF2B5EF4-FFF2-40B4-BE49-F238E27FC236}">
                  <a16:creationId xmlns:a16="http://schemas.microsoft.com/office/drawing/2014/main" id="{E461B3AC-CE58-1B78-BBD2-77B2AED7F58B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Text Box 5">
              <a:extLst>
                <a:ext uri="{FF2B5EF4-FFF2-40B4-BE49-F238E27FC236}">
                  <a16:creationId xmlns:a16="http://schemas.microsoft.com/office/drawing/2014/main" id="{F0440BBF-EE1B-D370-6326-4C289C30A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9154" y="6164132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２</a:t>
              </a:r>
              <a:endParaRPr lang="en-US" altLang="ja-JP" sz="2800" dirty="0">
                <a:latin typeface="+mn-ea"/>
              </a:endParaRPr>
            </a:p>
          </p:txBody>
        </p:sp>
        <p:sp>
          <p:nvSpPr>
            <p:cNvPr id="136" name="Text Box 5">
              <a:extLst>
                <a:ext uri="{FF2B5EF4-FFF2-40B4-BE49-F238E27FC236}">
                  <a16:creationId xmlns:a16="http://schemas.microsoft.com/office/drawing/2014/main" id="{F8A95E48-E2A6-548D-C90A-7E8B4CE241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234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１</a:t>
              </a:r>
              <a:endParaRPr lang="en-US" altLang="ja-JP" sz="2800" dirty="0">
                <a:latin typeface="+mn-ea"/>
              </a:endParaRPr>
            </a:p>
          </p:txBody>
        </p:sp>
        <p:sp>
          <p:nvSpPr>
            <p:cNvPr id="137" name="Text Box 5">
              <a:extLst>
                <a:ext uri="{FF2B5EF4-FFF2-40B4-BE49-F238E27FC236}">
                  <a16:creationId xmlns:a16="http://schemas.microsoft.com/office/drawing/2014/main" id="{7E07D3CD-97DC-4639-5E6B-5774768D3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4098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＝</a:t>
              </a:r>
              <a:endParaRPr lang="en-US" altLang="ja-JP" sz="2800" dirty="0">
                <a:latin typeface="+mn-ea"/>
              </a:endParaRPr>
            </a:p>
          </p:txBody>
        </p:sp>
      </p:grpSp>
      <p:grpSp>
        <p:nvGrpSpPr>
          <p:cNvPr id="138" name="グループ化 137">
            <a:extLst>
              <a:ext uri="{FF2B5EF4-FFF2-40B4-BE49-F238E27FC236}">
                <a16:creationId xmlns:a16="http://schemas.microsoft.com/office/drawing/2014/main" id="{0BB34C39-84A3-F625-9775-694F98511759}"/>
              </a:ext>
            </a:extLst>
          </p:cNvPr>
          <p:cNvGrpSpPr/>
          <p:nvPr/>
        </p:nvGrpSpPr>
        <p:grpSpPr>
          <a:xfrm>
            <a:off x="2762943" y="5163329"/>
            <a:ext cx="1082468" cy="839655"/>
            <a:chOff x="3559254" y="5847697"/>
            <a:chExt cx="1082468" cy="839655"/>
          </a:xfrm>
        </p:grpSpPr>
        <p:cxnSp>
          <p:nvCxnSpPr>
            <p:cNvPr id="140" name="直線コネクタ 139">
              <a:extLst>
                <a:ext uri="{FF2B5EF4-FFF2-40B4-BE49-F238E27FC236}">
                  <a16:creationId xmlns:a16="http://schemas.microsoft.com/office/drawing/2014/main" id="{25862B34-1FA8-A9C7-5F57-C9DDA4B16FEA}"/>
                </a:ext>
              </a:extLst>
            </p:cNvPr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Text Box 5">
              <a:extLst>
                <a:ext uri="{FF2B5EF4-FFF2-40B4-BE49-F238E27FC236}">
                  <a16:creationId xmlns:a16="http://schemas.microsoft.com/office/drawing/2014/main" id="{311DD4F0-FF92-290E-5C86-5F57A591C0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5538" y="6164132"/>
              <a:ext cx="76618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100</a:t>
              </a:r>
            </a:p>
          </p:txBody>
        </p:sp>
        <p:sp>
          <p:nvSpPr>
            <p:cNvPr id="142" name="Text Box 5">
              <a:extLst>
                <a:ext uri="{FF2B5EF4-FFF2-40B4-BE49-F238E27FC236}">
                  <a16:creationId xmlns:a16="http://schemas.microsoft.com/office/drawing/2014/main" id="{00D42745-59B3-FC43-5AF6-C07DAAF7F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1854" y="5847697"/>
              <a:ext cx="559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en-US" altLang="ja-JP" sz="2800" dirty="0">
                  <a:latin typeface="+mn-ea"/>
                </a:rPr>
                <a:t>30</a:t>
              </a:r>
            </a:p>
          </p:txBody>
        </p:sp>
        <p:sp>
          <p:nvSpPr>
            <p:cNvPr id="143" name="Text Box 5">
              <a:extLst>
                <a:ext uri="{FF2B5EF4-FFF2-40B4-BE49-F238E27FC236}">
                  <a16:creationId xmlns:a16="http://schemas.microsoft.com/office/drawing/2014/main" id="{3DDA6A68-82A5-3E67-B018-FEC24E7BEE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9254" y="6011633"/>
              <a:ext cx="63256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800" dirty="0">
                  <a:latin typeface="+mn-ea"/>
                </a:rPr>
                <a:t>＋</a:t>
              </a:r>
              <a:endParaRPr lang="en-US" altLang="ja-JP" sz="2800" dirty="0">
                <a:latin typeface="+mn-ea"/>
              </a:endParaRPr>
            </a:p>
          </p:txBody>
        </p:sp>
      </p:grpSp>
      <p:sp>
        <p:nvSpPr>
          <p:cNvPr id="144" name="Text Box 5">
            <a:extLst>
              <a:ext uri="{FF2B5EF4-FFF2-40B4-BE49-F238E27FC236}">
                <a16:creationId xmlns:a16="http://schemas.microsoft.com/office/drawing/2014/main" id="{9FBE685E-8A85-AE90-A33A-A48B4DD32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78" y="4645174"/>
            <a:ext cx="809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800" dirty="0">
                <a:latin typeface="+mn-ea"/>
              </a:rPr>
              <a:t>（２）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45" name="フローチャート : 代替処理 163">
            <a:extLst>
              <a:ext uri="{FF2B5EF4-FFF2-40B4-BE49-F238E27FC236}">
                <a16:creationId xmlns:a16="http://schemas.microsoft.com/office/drawing/2014/main" id="{759EB901-7778-0B28-B760-D6B9A98BE817}"/>
              </a:ext>
            </a:extLst>
          </p:cNvPr>
          <p:cNvSpPr/>
          <p:nvPr/>
        </p:nvSpPr>
        <p:spPr>
          <a:xfrm>
            <a:off x="521346" y="2449180"/>
            <a:ext cx="7074989" cy="485404"/>
          </a:xfrm>
          <a:prstGeom prst="flowChartAlternateProcess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22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3" grpId="0"/>
      <p:bldP spid="44" grpId="0" animBg="1"/>
      <p:bldP spid="44" grpId="1" animBg="1"/>
      <p:bldP spid="47" grpId="0" animBg="1"/>
      <p:bldP spid="49" grpId="0"/>
      <p:bldP spid="50" grpId="0"/>
      <p:bldP spid="144" grpId="0"/>
      <p:bldP spid="145" grpId="0" animBg="1"/>
      <p:bldP spid="14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フローチャート : 代替処理 39"/>
          <p:cNvSpPr/>
          <p:nvPr/>
        </p:nvSpPr>
        <p:spPr>
          <a:xfrm>
            <a:off x="90592" y="55527"/>
            <a:ext cx="952591" cy="760363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例題１４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7539072" y="1475351"/>
            <a:ext cx="1226608" cy="1241625"/>
            <a:chOff x="3962355" y="2348880"/>
            <a:chExt cx="1495828" cy="1514141"/>
          </a:xfrm>
          <a:solidFill>
            <a:schemeClr val="bg1">
              <a:lumMod val="85000"/>
            </a:schemeClr>
          </a:solidFill>
        </p:grpSpPr>
        <p:sp>
          <p:nvSpPr>
            <p:cNvPr id="5" name="フリーフォーム 4"/>
            <p:cNvSpPr/>
            <p:nvPr/>
          </p:nvSpPr>
          <p:spPr>
            <a:xfrm>
              <a:off x="4139952" y="2348880"/>
              <a:ext cx="1179897" cy="386601"/>
            </a:xfrm>
            <a:custGeom>
              <a:avLst/>
              <a:gdLst>
                <a:gd name="connsiteX0" fmla="*/ 555 w 1192890"/>
                <a:gd name="connsiteY0" fmla="*/ 98618 h 386601"/>
                <a:gd name="connsiteX1" fmla="*/ 39744 w 1192890"/>
                <a:gd name="connsiteY1" fmla="*/ 190058 h 386601"/>
                <a:gd name="connsiteX2" fmla="*/ 189966 w 1192890"/>
                <a:gd name="connsiteY2" fmla="*/ 248841 h 386601"/>
                <a:gd name="connsiteX3" fmla="*/ 359784 w 1192890"/>
                <a:gd name="connsiteY3" fmla="*/ 294561 h 386601"/>
                <a:gd name="connsiteX4" fmla="*/ 461021 w 1192890"/>
                <a:gd name="connsiteY4" fmla="*/ 330484 h 386601"/>
                <a:gd name="connsiteX5" fmla="*/ 516538 w 1192890"/>
                <a:gd name="connsiteY5" fmla="*/ 372938 h 386601"/>
                <a:gd name="connsiteX6" fmla="*/ 542664 w 1192890"/>
                <a:gd name="connsiteY6" fmla="*/ 382735 h 386601"/>
                <a:gd name="connsiteX7" fmla="*/ 666761 w 1192890"/>
                <a:gd name="connsiteY7" fmla="*/ 314155 h 386601"/>
                <a:gd name="connsiteX8" fmla="*/ 751669 w 1192890"/>
                <a:gd name="connsiteY8" fmla="*/ 297827 h 386601"/>
                <a:gd name="connsiteX9" fmla="*/ 833312 w 1192890"/>
                <a:gd name="connsiteY9" fmla="*/ 307624 h 386601"/>
                <a:gd name="connsiteX10" fmla="*/ 911689 w 1192890"/>
                <a:gd name="connsiteY10" fmla="*/ 337015 h 386601"/>
                <a:gd name="connsiteX11" fmla="*/ 918221 w 1192890"/>
                <a:gd name="connsiteY11" fmla="*/ 363141 h 386601"/>
                <a:gd name="connsiteX12" fmla="*/ 954144 w 1192890"/>
                <a:gd name="connsiteY12" fmla="*/ 304358 h 386601"/>
                <a:gd name="connsiteX13" fmla="*/ 1006395 w 1192890"/>
                <a:gd name="connsiteY13" fmla="*/ 301092 h 386601"/>
                <a:gd name="connsiteX14" fmla="*/ 1055381 w 1192890"/>
                <a:gd name="connsiteY14" fmla="*/ 327218 h 386601"/>
                <a:gd name="connsiteX15" fmla="*/ 1107632 w 1192890"/>
                <a:gd name="connsiteY15" fmla="*/ 340281 h 386601"/>
                <a:gd name="connsiteX16" fmla="*/ 1150086 w 1192890"/>
                <a:gd name="connsiteY16" fmla="*/ 340281 h 386601"/>
                <a:gd name="connsiteX17" fmla="*/ 1192541 w 1192890"/>
                <a:gd name="connsiteY17" fmla="*/ 281498 h 386601"/>
                <a:gd name="connsiteX18" fmla="*/ 1166415 w 1192890"/>
                <a:gd name="connsiteY18" fmla="*/ 196590 h 386601"/>
                <a:gd name="connsiteX19" fmla="*/ 1101101 w 1192890"/>
                <a:gd name="connsiteY19" fmla="*/ 124744 h 386601"/>
                <a:gd name="connsiteX20" fmla="*/ 1058646 w 1192890"/>
                <a:gd name="connsiteY20" fmla="*/ 88821 h 386601"/>
                <a:gd name="connsiteX21" fmla="*/ 986801 w 1192890"/>
                <a:gd name="connsiteY21" fmla="*/ 56164 h 386601"/>
                <a:gd name="connsiteX22" fmla="*/ 901892 w 1192890"/>
                <a:gd name="connsiteY22" fmla="*/ 33304 h 386601"/>
                <a:gd name="connsiteX23" fmla="*/ 852906 w 1192890"/>
                <a:gd name="connsiteY23" fmla="*/ 33304 h 386601"/>
                <a:gd name="connsiteX24" fmla="*/ 660229 w 1192890"/>
                <a:gd name="connsiteY24" fmla="*/ 95352 h 386601"/>
                <a:gd name="connsiteX25" fmla="*/ 500209 w 1192890"/>
                <a:gd name="connsiteY25" fmla="*/ 13710 h 386601"/>
                <a:gd name="connsiteX26" fmla="*/ 356518 w 1192890"/>
                <a:gd name="connsiteY26" fmla="*/ 647 h 386601"/>
                <a:gd name="connsiteX27" fmla="*/ 212826 w 1192890"/>
                <a:gd name="connsiteY27" fmla="*/ 20241 h 386601"/>
                <a:gd name="connsiteX28" fmla="*/ 59338 w 1192890"/>
                <a:gd name="connsiteY28" fmla="*/ 49632 h 386601"/>
                <a:gd name="connsiteX29" fmla="*/ 555 w 1192890"/>
                <a:gd name="connsiteY29" fmla="*/ 98618 h 386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192890" h="386601">
                  <a:moveTo>
                    <a:pt x="555" y="98618"/>
                  </a:moveTo>
                  <a:cubicBezTo>
                    <a:pt x="-2711" y="122022"/>
                    <a:pt x="8176" y="165021"/>
                    <a:pt x="39744" y="190058"/>
                  </a:cubicBezTo>
                  <a:cubicBezTo>
                    <a:pt x="71312" y="215095"/>
                    <a:pt x="136626" y="231424"/>
                    <a:pt x="189966" y="248841"/>
                  </a:cubicBezTo>
                  <a:cubicBezTo>
                    <a:pt x="243306" y="266258"/>
                    <a:pt x="314608" y="280954"/>
                    <a:pt x="359784" y="294561"/>
                  </a:cubicBezTo>
                  <a:cubicBezTo>
                    <a:pt x="404960" y="308168"/>
                    <a:pt x="434895" y="317421"/>
                    <a:pt x="461021" y="330484"/>
                  </a:cubicBezTo>
                  <a:cubicBezTo>
                    <a:pt x="487147" y="343547"/>
                    <a:pt x="502931" y="364230"/>
                    <a:pt x="516538" y="372938"/>
                  </a:cubicBezTo>
                  <a:cubicBezTo>
                    <a:pt x="530145" y="381647"/>
                    <a:pt x="517627" y="392532"/>
                    <a:pt x="542664" y="382735"/>
                  </a:cubicBezTo>
                  <a:cubicBezTo>
                    <a:pt x="567701" y="372938"/>
                    <a:pt x="631927" y="328306"/>
                    <a:pt x="666761" y="314155"/>
                  </a:cubicBezTo>
                  <a:cubicBezTo>
                    <a:pt x="701595" y="300004"/>
                    <a:pt x="723911" y="298915"/>
                    <a:pt x="751669" y="297827"/>
                  </a:cubicBezTo>
                  <a:cubicBezTo>
                    <a:pt x="779427" y="296739"/>
                    <a:pt x="806642" y="301093"/>
                    <a:pt x="833312" y="307624"/>
                  </a:cubicBezTo>
                  <a:cubicBezTo>
                    <a:pt x="859982" y="314155"/>
                    <a:pt x="897538" y="327762"/>
                    <a:pt x="911689" y="337015"/>
                  </a:cubicBezTo>
                  <a:cubicBezTo>
                    <a:pt x="925840" y="346268"/>
                    <a:pt x="911145" y="368584"/>
                    <a:pt x="918221" y="363141"/>
                  </a:cubicBezTo>
                  <a:cubicBezTo>
                    <a:pt x="925297" y="357698"/>
                    <a:pt x="939448" y="314699"/>
                    <a:pt x="954144" y="304358"/>
                  </a:cubicBezTo>
                  <a:cubicBezTo>
                    <a:pt x="968840" y="294017"/>
                    <a:pt x="989522" y="297282"/>
                    <a:pt x="1006395" y="301092"/>
                  </a:cubicBezTo>
                  <a:cubicBezTo>
                    <a:pt x="1023268" y="304902"/>
                    <a:pt x="1038508" y="320687"/>
                    <a:pt x="1055381" y="327218"/>
                  </a:cubicBezTo>
                  <a:cubicBezTo>
                    <a:pt x="1072254" y="333749"/>
                    <a:pt x="1091848" y="338104"/>
                    <a:pt x="1107632" y="340281"/>
                  </a:cubicBezTo>
                  <a:cubicBezTo>
                    <a:pt x="1123416" y="342458"/>
                    <a:pt x="1135935" y="350078"/>
                    <a:pt x="1150086" y="340281"/>
                  </a:cubicBezTo>
                  <a:cubicBezTo>
                    <a:pt x="1164237" y="330484"/>
                    <a:pt x="1189819" y="305447"/>
                    <a:pt x="1192541" y="281498"/>
                  </a:cubicBezTo>
                  <a:cubicBezTo>
                    <a:pt x="1195263" y="257549"/>
                    <a:pt x="1181655" y="222716"/>
                    <a:pt x="1166415" y="196590"/>
                  </a:cubicBezTo>
                  <a:cubicBezTo>
                    <a:pt x="1151175" y="170464"/>
                    <a:pt x="1119062" y="142705"/>
                    <a:pt x="1101101" y="124744"/>
                  </a:cubicBezTo>
                  <a:cubicBezTo>
                    <a:pt x="1083140" y="106783"/>
                    <a:pt x="1077696" y="100251"/>
                    <a:pt x="1058646" y="88821"/>
                  </a:cubicBezTo>
                  <a:cubicBezTo>
                    <a:pt x="1039596" y="77391"/>
                    <a:pt x="1012927" y="65417"/>
                    <a:pt x="986801" y="56164"/>
                  </a:cubicBezTo>
                  <a:cubicBezTo>
                    <a:pt x="960675" y="46911"/>
                    <a:pt x="924208" y="37114"/>
                    <a:pt x="901892" y="33304"/>
                  </a:cubicBezTo>
                  <a:cubicBezTo>
                    <a:pt x="879576" y="29494"/>
                    <a:pt x="893183" y="22963"/>
                    <a:pt x="852906" y="33304"/>
                  </a:cubicBezTo>
                  <a:cubicBezTo>
                    <a:pt x="812629" y="43645"/>
                    <a:pt x="719012" y="98618"/>
                    <a:pt x="660229" y="95352"/>
                  </a:cubicBezTo>
                  <a:cubicBezTo>
                    <a:pt x="601446" y="92086"/>
                    <a:pt x="550827" y="29494"/>
                    <a:pt x="500209" y="13710"/>
                  </a:cubicBezTo>
                  <a:cubicBezTo>
                    <a:pt x="449591" y="-2074"/>
                    <a:pt x="404415" y="-441"/>
                    <a:pt x="356518" y="647"/>
                  </a:cubicBezTo>
                  <a:cubicBezTo>
                    <a:pt x="308621" y="1735"/>
                    <a:pt x="262356" y="12077"/>
                    <a:pt x="212826" y="20241"/>
                  </a:cubicBezTo>
                  <a:cubicBezTo>
                    <a:pt x="163296" y="28405"/>
                    <a:pt x="93084" y="36025"/>
                    <a:pt x="59338" y="49632"/>
                  </a:cubicBezTo>
                  <a:cubicBezTo>
                    <a:pt x="25592" y="63239"/>
                    <a:pt x="3821" y="75214"/>
                    <a:pt x="555" y="98618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フリーフォーム 5"/>
            <p:cNvSpPr/>
            <p:nvPr/>
          </p:nvSpPr>
          <p:spPr>
            <a:xfrm>
              <a:off x="3962355" y="2528467"/>
              <a:ext cx="1495828" cy="1334554"/>
            </a:xfrm>
            <a:custGeom>
              <a:avLst/>
              <a:gdLst>
                <a:gd name="connsiteX0" fmla="*/ 209129 w 1495828"/>
                <a:gd name="connsiteY0" fmla="*/ 686 h 1334554"/>
                <a:gd name="connsiteX1" fmla="*/ 264646 w 1495828"/>
                <a:gd name="connsiteY1" fmla="*/ 75797 h 1334554"/>
                <a:gd name="connsiteX2" fmla="*/ 326695 w 1495828"/>
                <a:gd name="connsiteY2" fmla="*/ 150909 h 1334554"/>
                <a:gd name="connsiteX3" fmla="*/ 392009 w 1495828"/>
                <a:gd name="connsiteY3" fmla="*/ 310929 h 1334554"/>
                <a:gd name="connsiteX4" fmla="*/ 382212 w 1495828"/>
                <a:gd name="connsiteY4" fmla="*/ 395837 h 1334554"/>
                <a:gd name="connsiteX5" fmla="*/ 326695 w 1495828"/>
                <a:gd name="connsiteY5" fmla="*/ 470949 h 1334554"/>
                <a:gd name="connsiteX6" fmla="*/ 218926 w 1495828"/>
                <a:gd name="connsiteY6" fmla="*/ 552592 h 1334554"/>
                <a:gd name="connsiteX7" fmla="*/ 101361 w 1495828"/>
                <a:gd name="connsiteY7" fmla="*/ 621172 h 1334554"/>
                <a:gd name="connsiteX8" fmla="*/ 45843 w 1495828"/>
                <a:gd name="connsiteY8" fmla="*/ 742003 h 1334554"/>
                <a:gd name="connsiteX9" fmla="*/ 123 w 1495828"/>
                <a:gd name="connsiteY9" fmla="*/ 875897 h 1334554"/>
                <a:gd name="connsiteX10" fmla="*/ 36046 w 1495828"/>
                <a:gd name="connsiteY10" fmla="*/ 1013057 h 1334554"/>
                <a:gd name="connsiteX11" fmla="*/ 137283 w 1495828"/>
                <a:gd name="connsiteY11" fmla="*/ 1176343 h 1334554"/>
                <a:gd name="connsiteX12" fmla="*/ 326695 w 1495828"/>
                <a:gd name="connsiteY12" fmla="*/ 1264517 h 1334554"/>
                <a:gd name="connsiteX13" fmla="*/ 408338 w 1495828"/>
                <a:gd name="connsiteY13" fmla="*/ 1310237 h 1334554"/>
                <a:gd name="connsiteX14" fmla="*/ 633672 w 1495828"/>
                <a:gd name="connsiteY14" fmla="*/ 1329832 h 1334554"/>
                <a:gd name="connsiteX15" fmla="*/ 810021 w 1495828"/>
                <a:gd name="connsiteY15" fmla="*/ 1333097 h 1334554"/>
                <a:gd name="connsiteX16" fmla="*/ 1019026 w 1495828"/>
                <a:gd name="connsiteY16" fmla="*/ 1310237 h 1334554"/>
                <a:gd name="connsiteX17" fmla="*/ 1179046 w 1495828"/>
                <a:gd name="connsiteY17" fmla="*/ 1280846 h 1334554"/>
                <a:gd name="connsiteX18" fmla="*/ 1342332 w 1495828"/>
                <a:gd name="connsiteY18" fmla="*/ 1195937 h 1334554"/>
                <a:gd name="connsiteX19" fmla="*/ 1440303 w 1495828"/>
                <a:gd name="connsiteY19" fmla="*/ 1091435 h 1334554"/>
                <a:gd name="connsiteX20" fmla="*/ 1495821 w 1495828"/>
                <a:gd name="connsiteY20" fmla="*/ 915086 h 1334554"/>
                <a:gd name="connsiteX21" fmla="*/ 1437038 w 1495828"/>
                <a:gd name="connsiteY21" fmla="*/ 761597 h 1334554"/>
                <a:gd name="connsiteX22" fmla="*/ 1231298 w 1495828"/>
                <a:gd name="connsiteY22" fmla="*/ 581983 h 1334554"/>
                <a:gd name="connsiteX23" fmla="*/ 1185578 w 1495828"/>
                <a:gd name="connsiteY23" fmla="*/ 444823 h 1334554"/>
                <a:gd name="connsiteX24" fmla="*/ 1169249 w 1495828"/>
                <a:gd name="connsiteY24" fmla="*/ 343586 h 1334554"/>
                <a:gd name="connsiteX25" fmla="*/ 1172515 w 1495828"/>
                <a:gd name="connsiteY25" fmla="*/ 245615 h 1334554"/>
                <a:gd name="connsiteX26" fmla="*/ 1241095 w 1495828"/>
                <a:gd name="connsiteY26" fmla="*/ 170503 h 1334554"/>
                <a:gd name="connsiteX27" fmla="*/ 1280283 w 1495828"/>
                <a:gd name="connsiteY27" fmla="*/ 163972 h 1334554"/>
                <a:gd name="connsiteX28" fmla="*/ 1263955 w 1495828"/>
                <a:gd name="connsiteY28" fmla="*/ 141112 h 1334554"/>
                <a:gd name="connsiteX29" fmla="*/ 1188843 w 1495828"/>
                <a:gd name="connsiteY29" fmla="*/ 124783 h 1334554"/>
                <a:gd name="connsiteX30" fmla="*/ 1097403 w 1495828"/>
                <a:gd name="connsiteY30" fmla="*/ 147643 h 1334554"/>
                <a:gd name="connsiteX31" fmla="*/ 1068012 w 1495828"/>
                <a:gd name="connsiteY31" fmla="*/ 180300 h 1334554"/>
                <a:gd name="connsiteX32" fmla="*/ 992901 w 1495828"/>
                <a:gd name="connsiteY32" fmla="*/ 128049 h 1334554"/>
                <a:gd name="connsiteX33" fmla="*/ 891663 w 1495828"/>
                <a:gd name="connsiteY33" fmla="*/ 128049 h 1334554"/>
                <a:gd name="connsiteX34" fmla="*/ 793692 w 1495828"/>
                <a:gd name="connsiteY34" fmla="*/ 154175 h 1334554"/>
                <a:gd name="connsiteX35" fmla="*/ 728378 w 1495828"/>
                <a:gd name="connsiteY35" fmla="*/ 186832 h 1334554"/>
                <a:gd name="connsiteX36" fmla="*/ 708783 w 1495828"/>
                <a:gd name="connsiteY36" fmla="*/ 212957 h 1334554"/>
                <a:gd name="connsiteX37" fmla="*/ 620609 w 1495828"/>
                <a:gd name="connsiteY37" fmla="*/ 147643 h 1334554"/>
                <a:gd name="connsiteX38" fmla="*/ 535701 w 1495828"/>
                <a:gd name="connsiteY38" fmla="*/ 111720 h 1334554"/>
                <a:gd name="connsiteX39" fmla="*/ 450792 w 1495828"/>
                <a:gd name="connsiteY39" fmla="*/ 88860 h 1334554"/>
                <a:gd name="connsiteX40" fmla="*/ 356086 w 1495828"/>
                <a:gd name="connsiteY40" fmla="*/ 62735 h 1334554"/>
                <a:gd name="connsiteX41" fmla="*/ 271178 w 1495828"/>
                <a:gd name="connsiteY41" fmla="*/ 39875 h 1334554"/>
                <a:gd name="connsiteX42" fmla="*/ 209129 w 1495828"/>
                <a:gd name="connsiteY42" fmla="*/ 686 h 133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495828" h="1334554">
                  <a:moveTo>
                    <a:pt x="209129" y="686"/>
                  </a:moveTo>
                  <a:cubicBezTo>
                    <a:pt x="208040" y="6673"/>
                    <a:pt x="245052" y="50760"/>
                    <a:pt x="264646" y="75797"/>
                  </a:cubicBezTo>
                  <a:cubicBezTo>
                    <a:pt x="284240" y="100834"/>
                    <a:pt x="305468" y="111720"/>
                    <a:pt x="326695" y="150909"/>
                  </a:cubicBezTo>
                  <a:cubicBezTo>
                    <a:pt x="347922" y="190098"/>
                    <a:pt x="382756" y="270108"/>
                    <a:pt x="392009" y="310929"/>
                  </a:cubicBezTo>
                  <a:cubicBezTo>
                    <a:pt x="401262" y="351750"/>
                    <a:pt x="393098" y="369167"/>
                    <a:pt x="382212" y="395837"/>
                  </a:cubicBezTo>
                  <a:cubicBezTo>
                    <a:pt x="371326" y="422507"/>
                    <a:pt x="353909" y="444823"/>
                    <a:pt x="326695" y="470949"/>
                  </a:cubicBezTo>
                  <a:cubicBezTo>
                    <a:pt x="299481" y="497075"/>
                    <a:pt x="256482" y="527555"/>
                    <a:pt x="218926" y="552592"/>
                  </a:cubicBezTo>
                  <a:cubicBezTo>
                    <a:pt x="181370" y="577629"/>
                    <a:pt x="130208" y="589604"/>
                    <a:pt x="101361" y="621172"/>
                  </a:cubicBezTo>
                  <a:cubicBezTo>
                    <a:pt x="72514" y="652740"/>
                    <a:pt x="62716" y="699549"/>
                    <a:pt x="45843" y="742003"/>
                  </a:cubicBezTo>
                  <a:cubicBezTo>
                    <a:pt x="28970" y="784457"/>
                    <a:pt x="1756" y="830721"/>
                    <a:pt x="123" y="875897"/>
                  </a:cubicBezTo>
                  <a:cubicBezTo>
                    <a:pt x="-1510" y="921073"/>
                    <a:pt x="13186" y="962983"/>
                    <a:pt x="36046" y="1013057"/>
                  </a:cubicBezTo>
                  <a:cubicBezTo>
                    <a:pt x="58906" y="1063131"/>
                    <a:pt x="88841" y="1134433"/>
                    <a:pt x="137283" y="1176343"/>
                  </a:cubicBezTo>
                  <a:cubicBezTo>
                    <a:pt x="185724" y="1218253"/>
                    <a:pt x="281519" y="1242201"/>
                    <a:pt x="326695" y="1264517"/>
                  </a:cubicBezTo>
                  <a:cubicBezTo>
                    <a:pt x="371871" y="1286833"/>
                    <a:pt x="357175" y="1299351"/>
                    <a:pt x="408338" y="1310237"/>
                  </a:cubicBezTo>
                  <a:cubicBezTo>
                    <a:pt x="459501" y="1321123"/>
                    <a:pt x="566725" y="1326022"/>
                    <a:pt x="633672" y="1329832"/>
                  </a:cubicBezTo>
                  <a:cubicBezTo>
                    <a:pt x="700619" y="1333642"/>
                    <a:pt x="745795" y="1336363"/>
                    <a:pt x="810021" y="1333097"/>
                  </a:cubicBezTo>
                  <a:cubicBezTo>
                    <a:pt x="874247" y="1329831"/>
                    <a:pt x="957522" y="1318945"/>
                    <a:pt x="1019026" y="1310237"/>
                  </a:cubicBezTo>
                  <a:cubicBezTo>
                    <a:pt x="1080530" y="1301529"/>
                    <a:pt x="1125162" y="1299896"/>
                    <a:pt x="1179046" y="1280846"/>
                  </a:cubicBezTo>
                  <a:cubicBezTo>
                    <a:pt x="1232930" y="1261796"/>
                    <a:pt x="1298789" y="1227505"/>
                    <a:pt x="1342332" y="1195937"/>
                  </a:cubicBezTo>
                  <a:cubicBezTo>
                    <a:pt x="1385875" y="1164369"/>
                    <a:pt x="1414722" y="1138243"/>
                    <a:pt x="1440303" y="1091435"/>
                  </a:cubicBezTo>
                  <a:cubicBezTo>
                    <a:pt x="1465884" y="1044627"/>
                    <a:pt x="1496365" y="970059"/>
                    <a:pt x="1495821" y="915086"/>
                  </a:cubicBezTo>
                  <a:cubicBezTo>
                    <a:pt x="1495277" y="860113"/>
                    <a:pt x="1481125" y="817114"/>
                    <a:pt x="1437038" y="761597"/>
                  </a:cubicBezTo>
                  <a:cubicBezTo>
                    <a:pt x="1392951" y="706080"/>
                    <a:pt x="1273208" y="634779"/>
                    <a:pt x="1231298" y="581983"/>
                  </a:cubicBezTo>
                  <a:cubicBezTo>
                    <a:pt x="1189388" y="529187"/>
                    <a:pt x="1195919" y="484556"/>
                    <a:pt x="1185578" y="444823"/>
                  </a:cubicBezTo>
                  <a:cubicBezTo>
                    <a:pt x="1175237" y="405090"/>
                    <a:pt x="1171426" y="376787"/>
                    <a:pt x="1169249" y="343586"/>
                  </a:cubicBezTo>
                  <a:cubicBezTo>
                    <a:pt x="1167072" y="310385"/>
                    <a:pt x="1160541" y="274462"/>
                    <a:pt x="1172515" y="245615"/>
                  </a:cubicBezTo>
                  <a:cubicBezTo>
                    <a:pt x="1184489" y="216768"/>
                    <a:pt x="1223134" y="184110"/>
                    <a:pt x="1241095" y="170503"/>
                  </a:cubicBezTo>
                  <a:cubicBezTo>
                    <a:pt x="1259056" y="156896"/>
                    <a:pt x="1276473" y="168871"/>
                    <a:pt x="1280283" y="163972"/>
                  </a:cubicBezTo>
                  <a:cubicBezTo>
                    <a:pt x="1284093" y="159073"/>
                    <a:pt x="1279195" y="147643"/>
                    <a:pt x="1263955" y="141112"/>
                  </a:cubicBezTo>
                  <a:cubicBezTo>
                    <a:pt x="1248715" y="134581"/>
                    <a:pt x="1216602" y="123695"/>
                    <a:pt x="1188843" y="124783"/>
                  </a:cubicBezTo>
                  <a:cubicBezTo>
                    <a:pt x="1161084" y="125872"/>
                    <a:pt x="1117542" y="138390"/>
                    <a:pt x="1097403" y="147643"/>
                  </a:cubicBezTo>
                  <a:cubicBezTo>
                    <a:pt x="1077264" y="156896"/>
                    <a:pt x="1085429" y="183566"/>
                    <a:pt x="1068012" y="180300"/>
                  </a:cubicBezTo>
                  <a:cubicBezTo>
                    <a:pt x="1050595" y="177034"/>
                    <a:pt x="1022292" y="136757"/>
                    <a:pt x="992901" y="128049"/>
                  </a:cubicBezTo>
                  <a:cubicBezTo>
                    <a:pt x="963510" y="119341"/>
                    <a:pt x="924864" y="123695"/>
                    <a:pt x="891663" y="128049"/>
                  </a:cubicBezTo>
                  <a:cubicBezTo>
                    <a:pt x="858462" y="132403"/>
                    <a:pt x="820906" y="144378"/>
                    <a:pt x="793692" y="154175"/>
                  </a:cubicBezTo>
                  <a:cubicBezTo>
                    <a:pt x="766478" y="163972"/>
                    <a:pt x="742529" y="177035"/>
                    <a:pt x="728378" y="186832"/>
                  </a:cubicBezTo>
                  <a:cubicBezTo>
                    <a:pt x="714227" y="196629"/>
                    <a:pt x="726744" y="219488"/>
                    <a:pt x="708783" y="212957"/>
                  </a:cubicBezTo>
                  <a:cubicBezTo>
                    <a:pt x="690822" y="206426"/>
                    <a:pt x="649456" y="164516"/>
                    <a:pt x="620609" y="147643"/>
                  </a:cubicBezTo>
                  <a:cubicBezTo>
                    <a:pt x="591762" y="130770"/>
                    <a:pt x="564004" y="121517"/>
                    <a:pt x="535701" y="111720"/>
                  </a:cubicBezTo>
                  <a:cubicBezTo>
                    <a:pt x="507398" y="101923"/>
                    <a:pt x="450792" y="88860"/>
                    <a:pt x="450792" y="88860"/>
                  </a:cubicBezTo>
                  <a:lnTo>
                    <a:pt x="356086" y="62735"/>
                  </a:lnTo>
                  <a:cubicBezTo>
                    <a:pt x="326150" y="54571"/>
                    <a:pt x="294038" y="50216"/>
                    <a:pt x="271178" y="39875"/>
                  </a:cubicBezTo>
                  <a:cubicBezTo>
                    <a:pt x="248318" y="29534"/>
                    <a:pt x="210218" y="-5301"/>
                    <a:pt x="209129" y="686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93688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6314448" y="218306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6546818" y="214343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/楕円 55"/>
          <p:cNvSpPr/>
          <p:nvPr/>
        </p:nvSpPr>
        <p:spPr>
          <a:xfrm>
            <a:off x="6567328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/>
        </p:nvSpPr>
        <p:spPr>
          <a:xfrm>
            <a:off x="6327540" y="506698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8" name="円/楕円 57"/>
          <p:cNvSpPr/>
          <p:nvPr/>
        </p:nvSpPr>
        <p:spPr>
          <a:xfrm>
            <a:off x="8223664" y="221997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58"/>
          <p:cNvSpPr/>
          <p:nvPr/>
        </p:nvSpPr>
        <p:spPr>
          <a:xfrm>
            <a:off x="8102091" y="2450258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円/楕円 59"/>
          <p:cNvSpPr/>
          <p:nvPr/>
        </p:nvSpPr>
        <p:spPr>
          <a:xfrm>
            <a:off x="8066213" y="2247106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円/楕円 60"/>
          <p:cNvSpPr/>
          <p:nvPr/>
        </p:nvSpPr>
        <p:spPr>
          <a:xfrm>
            <a:off x="7942826" y="2249167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/>
          <p:cNvSpPr/>
          <p:nvPr/>
        </p:nvSpPr>
        <p:spPr>
          <a:xfrm>
            <a:off x="8275763" y="242725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187624" y="-12526"/>
            <a:ext cx="50650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赤玉４個と白玉５個が入った袋から、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200897" y="343322"/>
            <a:ext cx="43602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同時に２個の玉を取り出すとき、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227190" y="689748"/>
            <a:ext cx="46197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２個が同じ色である確率を求めよ。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87" name="円/楕円 86"/>
          <p:cNvSpPr/>
          <p:nvPr/>
        </p:nvSpPr>
        <p:spPr>
          <a:xfrm>
            <a:off x="6776878" y="215309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87"/>
          <p:cNvSpPr/>
          <p:nvPr/>
        </p:nvSpPr>
        <p:spPr>
          <a:xfrm>
            <a:off x="7028767" y="219272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7028767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89"/>
          <p:cNvSpPr/>
          <p:nvPr/>
        </p:nvSpPr>
        <p:spPr>
          <a:xfrm>
            <a:off x="7252087" y="482682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円/楕円 110"/>
          <p:cNvSpPr/>
          <p:nvPr/>
        </p:nvSpPr>
        <p:spPr>
          <a:xfrm>
            <a:off x="8275763" y="2039617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円/楕円 111"/>
          <p:cNvSpPr/>
          <p:nvPr/>
        </p:nvSpPr>
        <p:spPr>
          <a:xfrm>
            <a:off x="7902775" y="2089160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円/楕円 112"/>
          <p:cNvSpPr/>
          <p:nvPr/>
        </p:nvSpPr>
        <p:spPr>
          <a:xfrm>
            <a:off x="8491676" y="2322789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円/楕円 113"/>
          <p:cNvSpPr/>
          <p:nvPr/>
        </p:nvSpPr>
        <p:spPr>
          <a:xfrm>
            <a:off x="7942476" y="2450258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/>
          <p:cNvSpPr/>
          <p:nvPr/>
        </p:nvSpPr>
        <p:spPr>
          <a:xfrm>
            <a:off x="7537785" y="1619774"/>
            <a:ext cx="1226608" cy="1094360"/>
          </a:xfrm>
          <a:custGeom>
            <a:avLst/>
            <a:gdLst>
              <a:gd name="connsiteX0" fmla="*/ 209129 w 1495828"/>
              <a:gd name="connsiteY0" fmla="*/ 686 h 1334554"/>
              <a:gd name="connsiteX1" fmla="*/ 264646 w 1495828"/>
              <a:gd name="connsiteY1" fmla="*/ 75797 h 1334554"/>
              <a:gd name="connsiteX2" fmla="*/ 326695 w 1495828"/>
              <a:gd name="connsiteY2" fmla="*/ 150909 h 1334554"/>
              <a:gd name="connsiteX3" fmla="*/ 392009 w 1495828"/>
              <a:gd name="connsiteY3" fmla="*/ 310929 h 1334554"/>
              <a:gd name="connsiteX4" fmla="*/ 382212 w 1495828"/>
              <a:gd name="connsiteY4" fmla="*/ 395837 h 1334554"/>
              <a:gd name="connsiteX5" fmla="*/ 326695 w 1495828"/>
              <a:gd name="connsiteY5" fmla="*/ 470949 h 1334554"/>
              <a:gd name="connsiteX6" fmla="*/ 218926 w 1495828"/>
              <a:gd name="connsiteY6" fmla="*/ 552592 h 1334554"/>
              <a:gd name="connsiteX7" fmla="*/ 101361 w 1495828"/>
              <a:gd name="connsiteY7" fmla="*/ 621172 h 1334554"/>
              <a:gd name="connsiteX8" fmla="*/ 45843 w 1495828"/>
              <a:gd name="connsiteY8" fmla="*/ 742003 h 1334554"/>
              <a:gd name="connsiteX9" fmla="*/ 123 w 1495828"/>
              <a:gd name="connsiteY9" fmla="*/ 875897 h 1334554"/>
              <a:gd name="connsiteX10" fmla="*/ 36046 w 1495828"/>
              <a:gd name="connsiteY10" fmla="*/ 1013057 h 1334554"/>
              <a:gd name="connsiteX11" fmla="*/ 137283 w 1495828"/>
              <a:gd name="connsiteY11" fmla="*/ 1176343 h 1334554"/>
              <a:gd name="connsiteX12" fmla="*/ 326695 w 1495828"/>
              <a:gd name="connsiteY12" fmla="*/ 1264517 h 1334554"/>
              <a:gd name="connsiteX13" fmla="*/ 408338 w 1495828"/>
              <a:gd name="connsiteY13" fmla="*/ 1310237 h 1334554"/>
              <a:gd name="connsiteX14" fmla="*/ 633672 w 1495828"/>
              <a:gd name="connsiteY14" fmla="*/ 1329832 h 1334554"/>
              <a:gd name="connsiteX15" fmla="*/ 810021 w 1495828"/>
              <a:gd name="connsiteY15" fmla="*/ 1333097 h 1334554"/>
              <a:gd name="connsiteX16" fmla="*/ 1019026 w 1495828"/>
              <a:gd name="connsiteY16" fmla="*/ 1310237 h 1334554"/>
              <a:gd name="connsiteX17" fmla="*/ 1179046 w 1495828"/>
              <a:gd name="connsiteY17" fmla="*/ 1280846 h 1334554"/>
              <a:gd name="connsiteX18" fmla="*/ 1342332 w 1495828"/>
              <a:gd name="connsiteY18" fmla="*/ 1195937 h 1334554"/>
              <a:gd name="connsiteX19" fmla="*/ 1440303 w 1495828"/>
              <a:gd name="connsiteY19" fmla="*/ 1091435 h 1334554"/>
              <a:gd name="connsiteX20" fmla="*/ 1495821 w 1495828"/>
              <a:gd name="connsiteY20" fmla="*/ 915086 h 1334554"/>
              <a:gd name="connsiteX21" fmla="*/ 1437038 w 1495828"/>
              <a:gd name="connsiteY21" fmla="*/ 761597 h 1334554"/>
              <a:gd name="connsiteX22" fmla="*/ 1231298 w 1495828"/>
              <a:gd name="connsiteY22" fmla="*/ 581983 h 1334554"/>
              <a:gd name="connsiteX23" fmla="*/ 1185578 w 1495828"/>
              <a:gd name="connsiteY23" fmla="*/ 444823 h 1334554"/>
              <a:gd name="connsiteX24" fmla="*/ 1169249 w 1495828"/>
              <a:gd name="connsiteY24" fmla="*/ 343586 h 1334554"/>
              <a:gd name="connsiteX25" fmla="*/ 1172515 w 1495828"/>
              <a:gd name="connsiteY25" fmla="*/ 245615 h 1334554"/>
              <a:gd name="connsiteX26" fmla="*/ 1241095 w 1495828"/>
              <a:gd name="connsiteY26" fmla="*/ 170503 h 1334554"/>
              <a:gd name="connsiteX27" fmla="*/ 1280283 w 1495828"/>
              <a:gd name="connsiteY27" fmla="*/ 163972 h 1334554"/>
              <a:gd name="connsiteX28" fmla="*/ 1263955 w 1495828"/>
              <a:gd name="connsiteY28" fmla="*/ 141112 h 1334554"/>
              <a:gd name="connsiteX29" fmla="*/ 1188843 w 1495828"/>
              <a:gd name="connsiteY29" fmla="*/ 124783 h 1334554"/>
              <a:gd name="connsiteX30" fmla="*/ 1097403 w 1495828"/>
              <a:gd name="connsiteY30" fmla="*/ 147643 h 1334554"/>
              <a:gd name="connsiteX31" fmla="*/ 1068012 w 1495828"/>
              <a:gd name="connsiteY31" fmla="*/ 180300 h 1334554"/>
              <a:gd name="connsiteX32" fmla="*/ 992901 w 1495828"/>
              <a:gd name="connsiteY32" fmla="*/ 128049 h 1334554"/>
              <a:gd name="connsiteX33" fmla="*/ 891663 w 1495828"/>
              <a:gd name="connsiteY33" fmla="*/ 128049 h 1334554"/>
              <a:gd name="connsiteX34" fmla="*/ 793692 w 1495828"/>
              <a:gd name="connsiteY34" fmla="*/ 154175 h 1334554"/>
              <a:gd name="connsiteX35" fmla="*/ 728378 w 1495828"/>
              <a:gd name="connsiteY35" fmla="*/ 186832 h 1334554"/>
              <a:gd name="connsiteX36" fmla="*/ 708783 w 1495828"/>
              <a:gd name="connsiteY36" fmla="*/ 212957 h 1334554"/>
              <a:gd name="connsiteX37" fmla="*/ 620609 w 1495828"/>
              <a:gd name="connsiteY37" fmla="*/ 147643 h 1334554"/>
              <a:gd name="connsiteX38" fmla="*/ 535701 w 1495828"/>
              <a:gd name="connsiteY38" fmla="*/ 111720 h 1334554"/>
              <a:gd name="connsiteX39" fmla="*/ 450792 w 1495828"/>
              <a:gd name="connsiteY39" fmla="*/ 88860 h 1334554"/>
              <a:gd name="connsiteX40" fmla="*/ 356086 w 1495828"/>
              <a:gd name="connsiteY40" fmla="*/ 62735 h 1334554"/>
              <a:gd name="connsiteX41" fmla="*/ 271178 w 1495828"/>
              <a:gd name="connsiteY41" fmla="*/ 39875 h 1334554"/>
              <a:gd name="connsiteX42" fmla="*/ 209129 w 1495828"/>
              <a:gd name="connsiteY42" fmla="*/ 686 h 1334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495828" h="1334554">
                <a:moveTo>
                  <a:pt x="209129" y="686"/>
                </a:moveTo>
                <a:cubicBezTo>
                  <a:pt x="208040" y="6673"/>
                  <a:pt x="245052" y="50760"/>
                  <a:pt x="264646" y="75797"/>
                </a:cubicBezTo>
                <a:cubicBezTo>
                  <a:pt x="284240" y="100834"/>
                  <a:pt x="305468" y="111720"/>
                  <a:pt x="326695" y="150909"/>
                </a:cubicBezTo>
                <a:cubicBezTo>
                  <a:pt x="347922" y="190098"/>
                  <a:pt x="382756" y="270108"/>
                  <a:pt x="392009" y="310929"/>
                </a:cubicBezTo>
                <a:cubicBezTo>
                  <a:pt x="401262" y="351750"/>
                  <a:pt x="393098" y="369167"/>
                  <a:pt x="382212" y="395837"/>
                </a:cubicBezTo>
                <a:cubicBezTo>
                  <a:pt x="371326" y="422507"/>
                  <a:pt x="353909" y="444823"/>
                  <a:pt x="326695" y="470949"/>
                </a:cubicBezTo>
                <a:cubicBezTo>
                  <a:pt x="299481" y="497075"/>
                  <a:pt x="256482" y="527555"/>
                  <a:pt x="218926" y="552592"/>
                </a:cubicBezTo>
                <a:cubicBezTo>
                  <a:pt x="181370" y="577629"/>
                  <a:pt x="130208" y="589604"/>
                  <a:pt x="101361" y="621172"/>
                </a:cubicBezTo>
                <a:cubicBezTo>
                  <a:pt x="72514" y="652740"/>
                  <a:pt x="62716" y="699549"/>
                  <a:pt x="45843" y="742003"/>
                </a:cubicBezTo>
                <a:cubicBezTo>
                  <a:pt x="28970" y="784457"/>
                  <a:pt x="1756" y="830721"/>
                  <a:pt x="123" y="875897"/>
                </a:cubicBezTo>
                <a:cubicBezTo>
                  <a:pt x="-1510" y="921073"/>
                  <a:pt x="13186" y="962983"/>
                  <a:pt x="36046" y="1013057"/>
                </a:cubicBezTo>
                <a:cubicBezTo>
                  <a:pt x="58906" y="1063131"/>
                  <a:pt x="88841" y="1134433"/>
                  <a:pt x="137283" y="1176343"/>
                </a:cubicBezTo>
                <a:cubicBezTo>
                  <a:pt x="185724" y="1218253"/>
                  <a:pt x="281519" y="1242201"/>
                  <a:pt x="326695" y="1264517"/>
                </a:cubicBezTo>
                <a:cubicBezTo>
                  <a:pt x="371871" y="1286833"/>
                  <a:pt x="357175" y="1299351"/>
                  <a:pt x="408338" y="1310237"/>
                </a:cubicBezTo>
                <a:cubicBezTo>
                  <a:pt x="459501" y="1321123"/>
                  <a:pt x="566725" y="1326022"/>
                  <a:pt x="633672" y="1329832"/>
                </a:cubicBezTo>
                <a:cubicBezTo>
                  <a:pt x="700619" y="1333642"/>
                  <a:pt x="745795" y="1336363"/>
                  <a:pt x="810021" y="1333097"/>
                </a:cubicBezTo>
                <a:cubicBezTo>
                  <a:pt x="874247" y="1329831"/>
                  <a:pt x="957522" y="1318945"/>
                  <a:pt x="1019026" y="1310237"/>
                </a:cubicBezTo>
                <a:cubicBezTo>
                  <a:pt x="1080530" y="1301529"/>
                  <a:pt x="1125162" y="1299896"/>
                  <a:pt x="1179046" y="1280846"/>
                </a:cubicBezTo>
                <a:cubicBezTo>
                  <a:pt x="1232930" y="1261796"/>
                  <a:pt x="1298789" y="1227505"/>
                  <a:pt x="1342332" y="1195937"/>
                </a:cubicBezTo>
                <a:cubicBezTo>
                  <a:pt x="1385875" y="1164369"/>
                  <a:pt x="1414722" y="1138243"/>
                  <a:pt x="1440303" y="1091435"/>
                </a:cubicBezTo>
                <a:cubicBezTo>
                  <a:pt x="1465884" y="1044627"/>
                  <a:pt x="1496365" y="970059"/>
                  <a:pt x="1495821" y="915086"/>
                </a:cubicBezTo>
                <a:cubicBezTo>
                  <a:pt x="1495277" y="860113"/>
                  <a:pt x="1481125" y="817114"/>
                  <a:pt x="1437038" y="761597"/>
                </a:cubicBezTo>
                <a:cubicBezTo>
                  <a:pt x="1392951" y="706080"/>
                  <a:pt x="1273208" y="634779"/>
                  <a:pt x="1231298" y="581983"/>
                </a:cubicBezTo>
                <a:cubicBezTo>
                  <a:pt x="1189388" y="529187"/>
                  <a:pt x="1195919" y="484556"/>
                  <a:pt x="1185578" y="444823"/>
                </a:cubicBezTo>
                <a:cubicBezTo>
                  <a:pt x="1175237" y="405090"/>
                  <a:pt x="1171426" y="376787"/>
                  <a:pt x="1169249" y="343586"/>
                </a:cubicBezTo>
                <a:cubicBezTo>
                  <a:pt x="1167072" y="310385"/>
                  <a:pt x="1160541" y="274462"/>
                  <a:pt x="1172515" y="245615"/>
                </a:cubicBezTo>
                <a:cubicBezTo>
                  <a:pt x="1184489" y="216768"/>
                  <a:pt x="1223134" y="184110"/>
                  <a:pt x="1241095" y="170503"/>
                </a:cubicBezTo>
                <a:cubicBezTo>
                  <a:pt x="1259056" y="156896"/>
                  <a:pt x="1276473" y="168871"/>
                  <a:pt x="1280283" y="163972"/>
                </a:cubicBezTo>
                <a:cubicBezTo>
                  <a:pt x="1284093" y="159073"/>
                  <a:pt x="1279195" y="147643"/>
                  <a:pt x="1263955" y="141112"/>
                </a:cubicBezTo>
                <a:cubicBezTo>
                  <a:pt x="1248715" y="134581"/>
                  <a:pt x="1216602" y="123695"/>
                  <a:pt x="1188843" y="124783"/>
                </a:cubicBezTo>
                <a:cubicBezTo>
                  <a:pt x="1161084" y="125872"/>
                  <a:pt x="1117542" y="138390"/>
                  <a:pt x="1097403" y="147643"/>
                </a:cubicBezTo>
                <a:cubicBezTo>
                  <a:pt x="1077264" y="156896"/>
                  <a:pt x="1085429" y="183566"/>
                  <a:pt x="1068012" y="180300"/>
                </a:cubicBezTo>
                <a:cubicBezTo>
                  <a:pt x="1050595" y="177034"/>
                  <a:pt x="1022292" y="136757"/>
                  <a:pt x="992901" y="128049"/>
                </a:cubicBezTo>
                <a:cubicBezTo>
                  <a:pt x="963510" y="119341"/>
                  <a:pt x="924864" y="123695"/>
                  <a:pt x="891663" y="128049"/>
                </a:cubicBezTo>
                <a:cubicBezTo>
                  <a:pt x="858462" y="132403"/>
                  <a:pt x="820906" y="144378"/>
                  <a:pt x="793692" y="154175"/>
                </a:cubicBezTo>
                <a:cubicBezTo>
                  <a:pt x="766478" y="163972"/>
                  <a:pt x="742529" y="177035"/>
                  <a:pt x="728378" y="186832"/>
                </a:cubicBezTo>
                <a:cubicBezTo>
                  <a:pt x="714227" y="196629"/>
                  <a:pt x="726744" y="219488"/>
                  <a:pt x="708783" y="212957"/>
                </a:cubicBezTo>
                <a:cubicBezTo>
                  <a:pt x="690822" y="206426"/>
                  <a:pt x="649456" y="164516"/>
                  <a:pt x="620609" y="147643"/>
                </a:cubicBezTo>
                <a:cubicBezTo>
                  <a:pt x="591762" y="130770"/>
                  <a:pt x="564004" y="121517"/>
                  <a:pt x="535701" y="111720"/>
                </a:cubicBezTo>
                <a:cubicBezTo>
                  <a:pt x="507398" y="101923"/>
                  <a:pt x="450792" y="88860"/>
                  <a:pt x="450792" y="88860"/>
                </a:cubicBezTo>
                <a:lnTo>
                  <a:pt x="356086" y="62735"/>
                </a:lnTo>
                <a:cubicBezTo>
                  <a:pt x="326150" y="54571"/>
                  <a:pt x="294038" y="50216"/>
                  <a:pt x="271178" y="39875"/>
                </a:cubicBezTo>
                <a:cubicBezTo>
                  <a:pt x="248318" y="29534"/>
                  <a:pt x="210218" y="-5301"/>
                  <a:pt x="209129" y="686"/>
                </a:cubicBezTo>
                <a:close/>
              </a:path>
            </a:pathLst>
          </a:cu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7246429" y="896018"/>
            <a:ext cx="1734146" cy="400110"/>
            <a:chOff x="5470437" y="2636806"/>
            <a:chExt cx="1734146" cy="400110"/>
          </a:xfrm>
        </p:grpSpPr>
        <p:sp>
          <p:nvSpPr>
            <p:cNvPr id="115" name="Text Box 5"/>
            <p:cNvSpPr txBox="1">
              <a:spLocks noChangeArrowheads="1"/>
            </p:cNvSpPr>
            <p:nvPr/>
          </p:nvSpPr>
          <p:spPr bwMode="auto">
            <a:xfrm>
              <a:off x="5886420" y="2636806"/>
              <a:ext cx="99523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または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125" name="円/楕円 124"/>
            <p:cNvSpPr/>
            <p:nvPr/>
          </p:nvSpPr>
          <p:spPr>
            <a:xfrm>
              <a:off x="6995033" y="2752396"/>
              <a:ext cx="209550" cy="20955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" name="円/楕円 125"/>
            <p:cNvSpPr/>
            <p:nvPr/>
          </p:nvSpPr>
          <p:spPr>
            <a:xfrm>
              <a:off x="6756368" y="2766901"/>
              <a:ext cx="209550" cy="20955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27" name="円/楕円 126"/>
            <p:cNvSpPr/>
            <p:nvPr/>
          </p:nvSpPr>
          <p:spPr>
            <a:xfrm>
              <a:off x="5470437" y="2764297"/>
              <a:ext cx="209550" cy="20955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" name="円/楕円 127"/>
            <p:cNvSpPr/>
            <p:nvPr/>
          </p:nvSpPr>
          <p:spPr>
            <a:xfrm>
              <a:off x="5729632" y="2752396"/>
              <a:ext cx="209550" cy="20955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908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0.07396 7.40741E-7 C 0.10729 7.40741E-7 0.14861 0.06643 0.14861 0.1206 L 0.14861 0.24143 " pathEditMode="relative" rAng="0" ptsTypes="FfFF">
                                      <p:cBhvr>
                                        <p:cTn id="5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31" y="1206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11111E-6 L 0.09046 -1.11111E-6 C 0.13108 -1.11111E-6 0.1816 0.07824 0.1816 0.14213 L 0.1816 0.28449 " pathEditMode="relative" rAng="0" ptsTypes="FfFF">
                                      <p:cBhvr>
                                        <p:cTn id="5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80" y="1421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22222E-6 L 0.07136 2.22222E-6 C 0.10313 2.22222E-6 0.14323 0.0794 0.14323 0.14444 L 0.14323 0.28958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53" y="14468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0.07465 4.07407E-6 C 0.10833 4.07407E-6 0.15 0.06713 0.15 0.12176 L 0.15 0.24351 " pathEditMode="relative" rAng="0" ptsTypes="FfFF">
                                      <p:cBhvr>
                                        <p:cTn id="5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12176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7.40741E-7 L 0.09375 7.40741E-7 C 0.13594 7.40741E-7 0.18803 0.0669 0.18803 0.1213 L 0.18803 0.24282 " pathEditMode="relative" rAng="0" ptsTypes="FfFF">
                                      <p:cBhvr>
                                        <p:cTn id="6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92" y="1213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38857E-7 L 0.06146 1.38857E-7 C 0.08889 1.38857E-7 0.12326 0.07545 0.12326 0.13701 L 0.12326 0.2747 " pathEditMode="relative" rAng="0" ptsTypes="FfFF">
                                      <p:cBhvr>
                                        <p:cTn id="63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63" y="1372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11111E-6 L 0.05937 -1.11111E-6 C 0.08611 -1.11111E-6 0.11927 0.06968 0.11927 0.12639 L 0.11927 0.25324 " pathEditMode="relative" rAng="0" ptsTypes="FfFF">
                                      <p:cBhvr>
                                        <p:cTn id="65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55" y="12662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22888E-6 L 0.05365 -1.22888E-6 C 0.07778 -1.22888E-6 0.10764 0.06897 0.10764 0.12497 L 0.10764 0.24994 " pathEditMode="relative" rAng="0" ptsTypes="FfFF">
                                      <p:cBhvr>
                                        <p:cTn id="67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2" y="12497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0.04289 1.48148E-6 C 0.06233 1.48148E-6 0.08628 0.06898 0.08628 0.125 L 0.08628 0.25 " pathEditMode="relative" rAng="0" ptsTypes="FfFF">
                                      <p:cBhvr>
                                        <p:cTn id="6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6" y="125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3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59259E-6 L -0.00625 -0.27916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" y="-13958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59259E-6 L -0.00191 -0.27338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27917 L -1.38889E-6 -0.00486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3704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-0.27338 L 0.00087 -0.00347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1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00521 -0.26852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-13426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-0.00434 -0.27292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-1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-0.27292 L -0.0026 0.00115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3704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-0.26852 L -1.66667E-6 3.7037E-7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00509 L -0.00156 -0.23426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1458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0.00122 -0.23982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23426 L -0.00156 -0.01389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019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23982 L 0.00122 0.00162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46725E-6 L -0.00052 -0.24462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12243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6725E-6 L -0.00608 -0.24462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" y="-12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24462 L -0.00052 0.00533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497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08 -0.24462 L -0.00608 0.00533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4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3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51" grpId="0" animBg="1"/>
      <p:bldP spid="51" grpId="1" animBg="1"/>
      <p:bldP spid="51" grpId="2" animBg="1"/>
      <p:bldP spid="53" grpId="0" animBg="1"/>
      <p:bldP spid="53" grpId="1" animBg="1"/>
      <p:bldP spid="53" grpId="2" animBg="1"/>
      <p:bldP spid="55" grpId="0" animBg="1"/>
      <p:bldP spid="55" grpId="1" animBg="1"/>
      <p:bldP spid="55" grpId="2" animBg="1"/>
      <p:bldP spid="56" grpId="0" animBg="1"/>
      <p:bldP spid="56" grpId="1" animBg="1"/>
      <p:bldP spid="56" grpId="2" animBg="1"/>
      <p:bldP spid="57" grpId="0" animBg="1"/>
      <p:bldP spid="57" grpId="1" animBg="1"/>
      <p:bldP spid="57" grpId="2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3" animBg="1"/>
      <p:bldP spid="62" grpId="0" animBg="1"/>
      <p:bldP spid="62" grpId="2" animBg="1"/>
      <p:bldP spid="62" grpId="3" animBg="1"/>
      <p:bldP spid="17" grpId="0"/>
      <p:bldP spid="18" grpId="0"/>
      <p:bldP spid="19" grpId="0"/>
      <p:bldP spid="87" grpId="0" animBg="1"/>
      <p:bldP spid="87" grpId="1" animBg="1"/>
      <p:bldP spid="87" grpId="2" animBg="1"/>
      <p:bldP spid="88" grpId="0" animBg="1"/>
      <p:bldP spid="88" grpId="1" animBg="1"/>
      <p:bldP spid="88" grpId="2" animBg="1"/>
      <p:bldP spid="89" grpId="0" animBg="1"/>
      <p:bldP spid="89" grpId="1" animBg="1"/>
      <p:bldP spid="89" grpId="2" animBg="1"/>
      <p:bldP spid="90" grpId="0" animBg="1"/>
      <p:bldP spid="90" grpId="1" animBg="1"/>
      <p:bldP spid="90" grpId="2" animBg="1"/>
      <p:bldP spid="111" grpId="0" animBg="1"/>
      <p:bldP spid="111" grpId="1" animBg="1"/>
      <p:bldP spid="111" grpId="2" animBg="1"/>
      <p:bldP spid="112" grpId="0" animBg="1"/>
      <p:bldP spid="112" grpId="1" animBg="1"/>
      <p:bldP spid="112" grpId="2" animBg="1"/>
      <p:bldP spid="113" grpId="0" animBg="1"/>
      <p:bldP spid="114" grpId="0" animBg="1"/>
      <p:bldP spid="114" grpId="1" animBg="1"/>
      <p:bldP spid="114" grpId="2" animBg="1"/>
      <p:bldP spid="46" grpId="0" animBg="1"/>
      <p:bldP spid="46" grpId="1" animBg="1"/>
      <p:bldP spid="46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7539072" y="1475351"/>
            <a:ext cx="1226608" cy="1241625"/>
            <a:chOff x="3962355" y="2348880"/>
            <a:chExt cx="1495828" cy="1514141"/>
          </a:xfrm>
          <a:solidFill>
            <a:schemeClr val="bg1">
              <a:lumMod val="85000"/>
            </a:schemeClr>
          </a:solidFill>
        </p:grpSpPr>
        <p:sp>
          <p:nvSpPr>
            <p:cNvPr id="5" name="フリーフォーム 4"/>
            <p:cNvSpPr/>
            <p:nvPr/>
          </p:nvSpPr>
          <p:spPr>
            <a:xfrm>
              <a:off x="4139952" y="2348880"/>
              <a:ext cx="1179897" cy="386601"/>
            </a:xfrm>
            <a:custGeom>
              <a:avLst/>
              <a:gdLst>
                <a:gd name="connsiteX0" fmla="*/ 555 w 1192890"/>
                <a:gd name="connsiteY0" fmla="*/ 98618 h 386601"/>
                <a:gd name="connsiteX1" fmla="*/ 39744 w 1192890"/>
                <a:gd name="connsiteY1" fmla="*/ 190058 h 386601"/>
                <a:gd name="connsiteX2" fmla="*/ 189966 w 1192890"/>
                <a:gd name="connsiteY2" fmla="*/ 248841 h 386601"/>
                <a:gd name="connsiteX3" fmla="*/ 359784 w 1192890"/>
                <a:gd name="connsiteY3" fmla="*/ 294561 h 386601"/>
                <a:gd name="connsiteX4" fmla="*/ 461021 w 1192890"/>
                <a:gd name="connsiteY4" fmla="*/ 330484 h 386601"/>
                <a:gd name="connsiteX5" fmla="*/ 516538 w 1192890"/>
                <a:gd name="connsiteY5" fmla="*/ 372938 h 386601"/>
                <a:gd name="connsiteX6" fmla="*/ 542664 w 1192890"/>
                <a:gd name="connsiteY6" fmla="*/ 382735 h 386601"/>
                <a:gd name="connsiteX7" fmla="*/ 666761 w 1192890"/>
                <a:gd name="connsiteY7" fmla="*/ 314155 h 386601"/>
                <a:gd name="connsiteX8" fmla="*/ 751669 w 1192890"/>
                <a:gd name="connsiteY8" fmla="*/ 297827 h 386601"/>
                <a:gd name="connsiteX9" fmla="*/ 833312 w 1192890"/>
                <a:gd name="connsiteY9" fmla="*/ 307624 h 386601"/>
                <a:gd name="connsiteX10" fmla="*/ 911689 w 1192890"/>
                <a:gd name="connsiteY10" fmla="*/ 337015 h 386601"/>
                <a:gd name="connsiteX11" fmla="*/ 918221 w 1192890"/>
                <a:gd name="connsiteY11" fmla="*/ 363141 h 386601"/>
                <a:gd name="connsiteX12" fmla="*/ 954144 w 1192890"/>
                <a:gd name="connsiteY12" fmla="*/ 304358 h 386601"/>
                <a:gd name="connsiteX13" fmla="*/ 1006395 w 1192890"/>
                <a:gd name="connsiteY13" fmla="*/ 301092 h 386601"/>
                <a:gd name="connsiteX14" fmla="*/ 1055381 w 1192890"/>
                <a:gd name="connsiteY14" fmla="*/ 327218 h 386601"/>
                <a:gd name="connsiteX15" fmla="*/ 1107632 w 1192890"/>
                <a:gd name="connsiteY15" fmla="*/ 340281 h 386601"/>
                <a:gd name="connsiteX16" fmla="*/ 1150086 w 1192890"/>
                <a:gd name="connsiteY16" fmla="*/ 340281 h 386601"/>
                <a:gd name="connsiteX17" fmla="*/ 1192541 w 1192890"/>
                <a:gd name="connsiteY17" fmla="*/ 281498 h 386601"/>
                <a:gd name="connsiteX18" fmla="*/ 1166415 w 1192890"/>
                <a:gd name="connsiteY18" fmla="*/ 196590 h 386601"/>
                <a:gd name="connsiteX19" fmla="*/ 1101101 w 1192890"/>
                <a:gd name="connsiteY19" fmla="*/ 124744 h 386601"/>
                <a:gd name="connsiteX20" fmla="*/ 1058646 w 1192890"/>
                <a:gd name="connsiteY20" fmla="*/ 88821 h 386601"/>
                <a:gd name="connsiteX21" fmla="*/ 986801 w 1192890"/>
                <a:gd name="connsiteY21" fmla="*/ 56164 h 386601"/>
                <a:gd name="connsiteX22" fmla="*/ 901892 w 1192890"/>
                <a:gd name="connsiteY22" fmla="*/ 33304 h 386601"/>
                <a:gd name="connsiteX23" fmla="*/ 852906 w 1192890"/>
                <a:gd name="connsiteY23" fmla="*/ 33304 h 386601"/>
                <a:gd name="connsiteX24" fmla="*/ 660229 w 1192890"/>
                <a:gd name="connsiteY24" fmla="*/ 95352 h 386601"/>
                <a:gd name="connsiteX25" fmla="*/ 500209 w 1192890"/>
                <a:gd name="connsiteY25" fmla="*/ 13710 h 386601"/>
                <a:gd name="connsiteX26" fmla="*/ 356518 w 1192890"/>
                <a:gd name="connsiteY26" fmla="*/ 647 h 386601"/>
                <a:gd name="connsiteX27" fmla="*/ 212826 w 1192890"/>
                <a:gd name="connsiteY27" fmla="*/ 20241 h 386601"/>
                <a:gd name="connsiteX28" fmla="*/ 59338 w 1192890"/>
                <a:gd name="connsiteY28" fmla="*/ 49632 h 386601"/>
                <a:gd name="connsiteX29" fmla="*/ 555 w 1192890"/>
                <a:gd name="connsiteY29" fmla="*/ 98618 h 386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192890" h="386601">
                  <a:moveTo>
                    <a:pt x="555" y="98618"/>
                  </a:moveTo>
                  <a:cubicBezTo>
                    <a:pt x="-2711" y="122022"/>
                    <a:pt x="8176" y="165021"/>
                    <a:pt x="39744" y="190058"/>
                  </a:cubicBezTo>
                  <a:cubicBezTo>
                    <a:pt x="71312" y="215095"/>
                    <a:pt x="136626" y="231424"/>
                    <a:pt x="189966" y="248841"/>
                  </a:cubicBezTo>
                  <a:cubicBezTo>
                    <a:pt x="243306" y="266258"/>
                    <a:pt x="314608" y="280954"/>
                    <a:pt x="359784" y="294561"/>
                  </a:cubicBezTo>
                  <a:cubicBezTo>
                    <a:pt x="404960" y="308168"/>
                    <a:pt x="434895" y="317421"/>
                    <a:pt x="461021" y="330484"/>
                  </a:cubicBezTo>
                  <a:cubicBezTo>
                    <a:pt x="487147" y="343547"/>
                    <a:pt x="502931" y="364230"/>
                    <a:pt x="516538" y="372938"/>
                  </a:cubicBezTo>
                  <a:cubicBezTo>
                    <a:pt x="530145" y="381647"/>
                    <a:pt x="517627" y="392532"/>
                    <a:pt x="542664" y="382735"/>
                  </a:cubicBezTo>
                  <a:cubicBezTo>
                    <a:pt x="567701" y="372938"/>
                    <a:pt x="631927" y="328306"/>
                    <a:pt x="666761" y="314155"/>
                  </a:cubicBezTo>
                  <a:cubicBezTo>
                    <a:pt x="701595" y="300004"/>
                    <a:pt x="723911" y="298915"/>
                    <a:pt x="751669" y="297827"/>
                  </a:cubicBezTo>
                  <a:cubicBezTo>
                    <a:pt x="779427" y="296739"/>
                    <a:pt x="806642" y="301093"/>
                    <a:pt x="833312" y="307624"/>
                  </a:cubicBezTo>
                  <a:cubicBezTo>
                    <a:pt x="859982" y="314155"/>
                    <a:pt x="897538" y="327762"/>
                    <a:pt x="911689" y="337015"/>
                  </a:cubicBezTo>
                  <a:cubicBezTo>
                    <a:pt x="925840" y="346268"/>
                    <a:pt x="911145" y="368584"/>
                    <a:pt x="918221" y="363141"/>
                  </a:cubicBezTo>
                  <a:cubicBezTo>
                    <a:pt x="925297" y="357698"/>
                    <a:pt x="939448" y="314699"/>
                    <a:pt x="954144" y="304358"/>
                  </a:cubicBezTo>
                  <a:cubicBezTo>
                    <a:pt x="968840" y="294017"/>
                    <a:pt x="989522" y="297282"/>
                    <a:pt x="1006395" y="301092"/>
                  </a:cubicBezTo>
                  <a:cubicBezTo>
                    <a:pt x="1023268" y="304902"/>
                    <a:pt x="1038508" y="320687"/>
                    <a:pt x="1055381" y="327218"/>
                  </a:cubicBezTo>
                  <a:cubicBezTo>
                    <a:pt x="1072254" y="333749"/>
                    <a:pt x="1091848" y="338104"/>
                    <a:pt x="1107632" y="340281"/>
                  </a:cubicBezTo>
                  <a:cubicBezTo>
                    <a:pt x="1123416" y="342458"/>
                    <a:pt x="1135935" y="350078"/>
                    <a:pt x="1150086" y="340281"/>
                  </a:cubicBezTo>
                  <a:cubicBezTo>
                    <a:pt x="1164237" y="330484"/>
                    <a:pt x="1189819" y="305447"/>
                    <a:pt x="1192541" y="281498"/>
                  </a:cubicBezTo>
                  <a:cubicBezTo>
                    <a:pt x="1195263" y="257549"/>
                    <a:pt x="1181655" y="222716"/>
                    <a:pt x="1166415" y="196590"/>
                  </a:cubicBezTo>
                  <a:cubicBezTo>
                    <a:pt x="1151175" y="170464"/>
                    <a:pt x="1119062" y="142705"/>
                    <a:pt x="1101101" y="124744"/>
                  </a:cubicBezTo>
                  <a:cubicBezTo>
                    <a:pt x="1083140" y="106783"/>
                    <a:pt x="1077696" y="100251"/>
                    <a:pt x="1058646" y="88821"/>
                  </a:cubicBezTo>
                  <a:cubicBezTo>
                    <a:pt x="1039596" y="77391"/>
                    <a:pt x="1012927" y="65417"/>
                    <a:pt x="986801" y="56164"/>
                  </a:cubicBezTo>
                  <a:cubicBezTo>
                    <a:pt x="960675" y="46911"/>
                    <a:pt x="924208" y="37114"/>
                    <a:pt x="901892" y="33304"/>
                  </a:cubicBezTo>
                  <a:cubicBezTo>
                    <a:pt x="879576" y="29494"/>
                    <a:pt x="893183" y="22963"/>
                    <a:pt x="852906" y="33304"/>
                  </a:cubicBezTo>
                  <a:cubicBezTo>
                    <a:pt x="812629" y="43645"/>
                    <a:pt x="719012" y="98618"/>
                    <a:pt x="660229" y="95352"/>
                  </a:cubicBezTo>
                  <a:cubicBezTo>
                    <a:pt x="601446" y="92086"/>
                    <a:pt x="550827" y="29494"/>
                    <a:pt x="500209" y="13710"/>
                  </a:cubicBezTo>
                  <a:cubicBezTo>
                    <a:pt x="449591" y="-2074"/>
                    <a:pt x="404415" y="-441"/>
                    <a:pt x="356518" y="647"/>
                  </a:cubicBezTo>
                  <a:cubicBezTo>
                    <a:pt x="308621" y="1735"/>
                    <a:pt x="262356" y="12077"/>
                    <a:pt x="212826" y="20241"/>
                  </a:cubicBezTo>
                  <a:cubicBezTo>
                    <a:pt x="163296" y="28405"/>
                    <a:pt x="93084" y="36025"/>
                    <a:pt x="59338" y="49632"/>
                  </a:cubicBezTo>
                  <a:cubicBezTo>
                    <a:pt x="25592" y="63239"/>
                    <a:pt x="3821" y="75214"/>
                    <a:pt x="555" y="98618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フリーフォーム 5"/>
            <p:cNvSpPr/>
            <p:nvPr/>
          </p:nvSpPr>
          <p:spPr>
            <a:xfrm>
              <a:off x="3962355" y="2528467"/>
              <a:ext cx="1495828" cy="1334554"/>
            </a:xfrm>
            <a:custGeom>
              <a:avLst/>
              <a:gdLst>
                <a:gd name="connsiteX0" fmla="*/ 209129 w 1495828"/>
                <a:gd name="connsiteY0" fmla="*/ 686 h 1334554"/>
                <a:gd name="connsiteX1" fmla="*/ 264646 w 1495828"/>
                <a:gd name="connsiteY1" fmla="*/ 75797 h 1334554"/>
                <a:gd name="connsiteX2" fmla="*/ 326695 w 1495828"/>
                <a:gd name="connsiteY2" fmla="*/ 150909 h 1334554"/>
                <a:gd name="connsiteX3" fmla="*/ 392009 w 1495828"/>
                <a:gd name="connsiteY3" fmla="*/ 310929 h 1334554"/>
                <a:gd name="connsiteX4" fmla="*/ 382212 w 1495828"/>
                <a:gd name="connsiteY4" fmla="*/ 395837 h 1334554"/>
                <a:gd name="connsiteX5" fmla="*/ 326695 w 1495828"/>
                <a:gd name="connsiteY5" fmla="*/ 470949 h 1334554"/>
                <a:gd name="connsiteX6" fmla="*/ 218926 w 1495828"/>
                <a:gd name="connsiteY6" fmla="*/ 552592 h 1334554"/>
                <a:gd name="connsiteX7" fmla="*/ 101361 w 1495828"/>
                <a:gd name="connsiteY7" fmla="*/ 621172 h 1334554"/>
                <a:gd name="connsiteX8" fmla="*/ 45843 w 1495828"/>
                <a:gd name="connsiteY8" fmla="*/ 742003 h 1334554"/>
                <a:gd name="connsiteX9" fmla="*/ 123 w 1495828"/>
                <a:gd name="connsiteY9" fmla="*/ 875897 h 1334554"/>
                <a:gd name="connsiteX10" fmla="*/ 36046 w 1495828"/>
                <a:gd name="connsiteY10" fmla="*/ 1013057 h 1334554"/>
                <a:gd name="connsiteX11" fmla="*/ 137283 w 1495828"/>
                <a:gd name="connsiteY11" fmla="*/ 1176343 h 1334554"/>
                <a:gd name="connsiteX12" fmla="*/ 326695 w 1495828"/>
                <a:gd name="connsiteY12" fmla="*/ 1264517 h 1334554"/>
                <a:gd name="connsiteX13" fmla="*/ 408338 w 1495828"/>
                <a:gd name="connsiteY13" fmla="*/ 1310237 h 1334554"/>
                <a:gd name="connsiteX14" fmla="*/ 633672 w 1495828"/>
                <a:gd name="connsiteY14" fmla="*/ 1329832 h 1334554"/>
                <a:gd name="connsiteX15" fmla="*/ 810021 w 1495828"/>
                <a:gd name="connsiteY15" fmla="*/ 1333097 h 1334554"/>
                <a:gd name="connsiteX16" fmla="*/ 1019026 w 1495828"/>
                <a:gd name="connsiteY16" fmla="*/ 1310237 h 1334554"/>
                <a:gd name="connsiteX17" fmla="*/ 1179046 w 1495828"/>
                <a:gd name="connsiteY17" fmla="*/ 1280846 h 1334554"/>
                <a:gd name="connsiteX18" fmla="*/ 1342332 w 1495828"/>
                <a:gd name="connsiteY18" fmla="*/ 1195937 h 1334554"/>
                <a:gd name="connsiteX19" fmla="*/ 1440303 w 1495828"/>
                <a:gd name="connsiteY19" fmla="*/ 1091435 h 1334554"/>
                <a:gd name="connsiteX20" fmla="*/ 1495821 w 1495828"/>
                <a:gd name="connsiteY20" fmla="*/ 915086 h 1334554"/>
                <a:gd name="connsiteX21" fmla="*/ 1437038 w 1495828"/>
                <a:gd name="connsiteY21" fmla="*/ 761597 h 1334554"/>
                <a:gd name="connsiteX22" fmla="*/ 1231298 w 1495828"/>
                <a:gd name="connsiteY22" fmla="*/ 581983 h 1334554"/>
                <a:gd name="connsiteX23" fmla="*/ 1185578 w 1495828"/>
                <a:gd name="connsiteY23" fmla="*/ 444823 h 1334554"/>
                <a:gd name="connsiteX24" fmla="*/ 1169249 w 1495828"/>
                <a:gd name="connsiteY24" fmla="*/ 343586 h 1334554"/>
                <a:gd name="connsiteX25" fmla="*/ 1172515 w 1495828"/>
                <a:gd name="connsiteY25" fmla="*/ 245615 h 1334554"/>
                <a:gd name="connsiteX26" fmla="*/ 1241095 w 1495828"/>
                <a:gd name="connsiteY26" fmla="*/ 170503 h 1334554"/>
                <a:gd name="connsiteX27" fmla="*/ 1280283 w 1495828"/>
                <a:gd name="connsiteY27" fmla="*/ 163972 h 1334554"/>
                <a:gd name="connsiteX28" fmla="*/ 1263955 w 1495828"/>
                <a:gd name="connsiteY28" fmla="*/ 141112 h 1334554"/>
                <a:gd name="connsiteX29" fmla="*/ 1188843 w 1495828"/>
                <a:gd name="connsiteY29" fmla="*/ 124783 h 1334554"/>
                <a:gd name="connsiteX30" fmla="*/ 1097403 w 1495828"/>
                <a:gd name="connsiteY30" fmla="*/ 147643 h 1334554"/>
                <a:gd name="connsiteX31" fmla="*/ 1068012 w 1495828"/>
                <a:gd name="connsiteY31" fmla="*/ 180300 h 1334554"/>
                <a:gd name="connsiteX32" fmla="*/ 992901 w 1495828"/>
                <a:gd name="connsiteY32" fmla="*/ 128049 h 1334554"/>
                <a:gd name="connsiteX33" fmla="*/ 891663 w 1495828"/>
                <a:gd name="connsiteY33" fmla="*/ 128049 h 1334554"/>
                <a:gd name="connsiteX34" fmla="*/ 793692 w 1495828"/>
                <a:gd name="connsiteY34" fmla="*/ 154175 h 1334554"/>
                <a:gd name="connsiteX35" fmla="*/ 728378 w 1495828"/>
                <a:gd name="connsiteY35" fmla="*/ 186832 h 1334554"/>
                <a:gd name="connsiteX36" fmla="*/ 708783 w 1495828"/>
                <a:gd name="connsiteY36" fmla="*/ 212957 h 1334554"/>
                <a:gd name="connsiteX37" fmla="*/ 620609 w 1495828"/>
                <a:gd name="connsiteY37" fmla="*/ 147643 h 1334554"/>
                <a:gd name="connsiteX38" fmla="*/ 535701 w 1495828"/>
                <a:gd name="connsiteY38" fmla="*/ 111720 h 1334554"/>
                <a:gd name="connsiteX39" fmla="*/ 450792 w 1495828"/>
                <a:gd name="connsiteY39" fmla="*/ 88860 h 1334554"/>
                <a:gd name="connsiteX40" fmla="*/ 356086 w 1495828"/>
                <a:gd name="connsiteY40" fmla="*/ 62735 h 1334554"/>
                <a:gd name="connsiteX41" fmla="*/ 271178 w 1495828"/>
                <a:gd name="connsiteY41" fmla="*/ 39875 h 1334554"/>
                <a:gd name="connsiteX42" fmla="*/ 209129 w 1495828"/>
                <a:gd name="connsiteY42" fmla="*/ 686 h 133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495828" h="1334554">
                  <a:moveTo>
                    <a:pt x="209129" y="686"/>
                  </a:moveTo>
                  <a:cubicBezTo>
                    <a:pt x="208040" y="6673"/>
                    <a:pt x="245052" y="50760"/>
                    <a:pt x="264646" y="75797"/>
                  </a:cubicBezTo>
                  <a:cubicBezTo>
                    <a:pt x="284240" y="100834"/>
                    <a:pt x="305468" y="111720"/>
                    <a:pt x="326695" y="150909"/>
                  </a:cubicBezTo>
                  <a:cubicBezTo>
                    <a:pt x="347922" y="190098"/>
                    <a:pt x="382756" y="270108"/>
                    <a:pt x="392009" y="310929"/>
                  </a:cubicBezTo>
                  <a:cubicBezTo>
                    <a:pt x="401262" y="351750"/>
                    <a:pt x="393098" y="369167"/>
                    <a:pt x="382212" y="395837"/>
                  </a:cubicBezTo>
                  <a:cubicBezTo>
                    <a:pt x="371326" y="422507"/>
                    <a:pt x="353909" y="444823"/>
                    <a:pt x="326695" y="470949"/>
                  </a:cubicBezTo>
                  <a:cubicBezTo>
                    <a:pt x="299481" y="497075"/>
                    <a:pt x="256482" y="527555"/>
                    <a:pt x="218926" y="552592"/>
                  </a:cubicBezTo>
                  <a:cubicBezTo>
                    <a:pt x="181370" y="577629"/>
                    <a:pt x="130208" y="589604"/>
                    <a:pt x="101361" y="621172"/>
                  </a:cubicBezTo>
                  <a:cubicBezTo>
                    <a:pt x="72514" y="652740"/>
                    <a:pt x="62716" y="699549"/>
                    <a:pt x="45843" y="742003"/>
                  </a:cubicBezTo>
                  <a:cubicBezTo>
                    <a:pt x="28970" y="784457"/>
                    <a:pt x="1756" y="830721"/>
                    <a:pt x="123" y="875897"/>
                  </a:cubicBezTo>
                  <a:cubicBezTo>
                    <a:pt x="-1510" y="921073"/>
                    <a:pt x="13186" y="962983"/>
                    <a:pt x="36046" y="1013057"/>
                  </a:cubicBezTo>
                  <a:cubicBezTo>
                    <a:pt x="58906" y="1063131"/>
                    <a:pt x="88841" y="1134433"/>
                    <a:pt x="137283" y="1176343"/>
                  </a:cubicBezTo>
                  <a:cubicBezTo>
                    <a:pt x="185724" y="1218253"/>
                    <a:pt x="281519" y="1242201"/>
                    <a:pt x="326695" y="1264517"/>
                  </a:cubicBezTo>
                  <a:cubicBezTo>
                    <a:pt x="371871" y="1286833"/>
                    <a:pt x="357175" y="1299351"/>
                    <a:pt x="408338" y="1310237"/>
                  </a:cubicBezTo>
                  <a:cubicBezTo>
                    <a:pt x="459501" y="1321123"/>
                    <a:pt x="566725" y="1326022"/>
                    <a:pt x="633672" y="1329832"/>
                  </a:cubicBezTo>
                  <a:cubicBezTo>
                    <a:pt x="700619" y="1333642"/>
                    <a:pt x="745795" y="1336363"/>
                    <a:pt x="810021" y="1333097"/>
                  </a:cubicBezTo>
                  <a:cubicBezTo>
                    <a:pt x="874247" y="1329831"/>
                    <a:pt x="957522" y="1318945"/>
                    <a:pt x="1019026" y="1310237"/>
                  </a:cubicBezTo>
                  <a:cubicBezTo>
                    <a:pt x="1080530" y="1301529"/>
                    <a:pt x="1125162" y="1299896"/>
                    <a:pt x="1179046" y="1280846"/>
                  </a:cubicBezTo>
                  <a:cubicBezTo>
                    <a:pt x="1232930" y="1261796"/>
                    <a:pt x="1298789" y="1227505"/>
                    <a:pt x="1342332" y="1195937"/>
                  </a:cubicBezTo>
                  <a:cubicBezTo>
                    <a:pt x="1385875" y="1164369"/>
                    <a:pt x="1414722" y="1138243"/>
                    <a:pt x="1440303" y="1091435"/>
                  </a:cubicBezTo>
                  <a:cubicBezTo>
                    <a:pt x="1465884" y="1044627"/>
                    <a:pt x="1496365" y="970059"/>
                    <a:pt x="1495821" y="915086"/>
                  </a:cubicBezTo>
                  <a:cubicBezTo>
                    <a:pt x="1495277" y="860113"/>
                    <a:pt x="1481125" y="817114"/>
                    <a:pt x="1437038" y="761597"/>
                  </a:cubicBezTo>
                  <a:cubicBezTo>
                    <a:pt x="1392951" y="706080"/>
                    <a:pt x="1273208" y="634779"/>
                    <a:pt x="1231298" y="581983"/>
                  </a:cubicBezTo>
                  <a:cubicBezTo>
                    <a:pt x="1189388" y="529187"/>
                    <a:pt x="1195919" y="484556"/>
                    <a:pt x="1185578" y="444823"/>
                  </a:cubicBezTo>
                  <a:cubicBezTo>
                    <a:pt x="1175237" y="405090"/>
                    <a:pt x="1171426" y="376787"/>
                    <a:pt x="1169249" y="343586"/>
                  </a:cubicBezTo>
                  <a:cubicBezTo>
                    <a:pt x="1167072" y="310385"/>
                    <a:pt x="1160541" y="274462"/>
                    <a:pt x="1172515" y="245615"/>
                  </a:cubicBezTo>
                  <a:cubicBezTo>
                    <a:pt x="1184489" y="216768"/>
                    <a:pt x="1223134" y="184110"/>
                    <a:pt x="1241095" y="170503"/>
                  </a:cubicBezTo>
                  <a:cubicBezTo>
                    <a:pt x="1259056" y="156896"/>
                    <a:pt x="1276473" y="168871"/>
                    <a:pt x="1280283" y="163972"/>
                  </a:cubicBezTo>
                  <a:cubicBezTo>
                    <a:pt x="1284093" y="159073"/>
                    <a:pt x="1279195" y="147643"/>
                    <a:pt x="1263955" y="141112"/>
                  </a:cubicBezTo>
                  <a:cubicBezTo>
                    <a:pt x="1248715" y="134581"/>
                    <a:pt x="1216602" y="123695"/>
                    <a:pt x="1188843" y="124783"/>
                  </a:cubicBezTo>
                  <a:cubicBezTo>
                    <a:pt x="1161084" y="125872"/>
                    <a:pt x="1117542" y="138390"/>
                    <a:pt x="1097403" y="147643"/>
                  </a:cubicBezTo>
                  <a:cubicBezTo>
                    <a:pt x="1077264" y="156896"/>
                    <a:pt x="1085429" y="183566"/>
                    <a:pt x="1068012" y="180300"/>
                  </a:cubicBezTo>
                  <a:cubicBezTo>
                    <a:pt x="1050595" y="177034"/>
                    <a:pt x="1022292" y="136757"/>
                    <a:pt x="992901" y="128049"/>
                  </a:cubicBezTo>
                  <a:cubicBezTo>
                    <a:pt x="963510" y="119341"/>
                    <a:pt x="924864" y="123695"/>
                    <a:pt x="891663" y="128049"/>
                  </a:cubicBezTo>
                  <a:cubicBezTo>
                    <a:pt x="858462" y="132403"/>
                    <a:pt x="820906" y="144378"/>
                    <a:pt x="793692" y="154175"/>
                  </a:cubicBezTo>
                  <a:cubicBezTo>
                    <a:pt x="766478" y="163972"/>
                    <a:pt x="742529" y="177035"/>
                    <a:pt x="728378" y="186832"/>
                  </a:cubicBezTo>
                  <a:cubicBezTo>
                    <a:pt x="714227" y="196629"/>
                    <a:pt x="726744" y="219488"/>
                    <a:pt x="708783" y="212957"/>
                  </a:cubicBezTo>
                  <a:cubicBezTo>
                    <a:pt x="690822" y="206426"/>
                    <a:pt x="649456" y="164516"/>
                    <a:pt x="620609" y="147643"/>
                  </a:cubicBezTo>
                  <a:cubicBezTo>
                    <a:pt x="591762" y="130770"/>
                    <a:pt x="564004" y="121517"/>
                    <a:pt x="535701" y="111720"/>
                  </a:cubicBezTo>
                  <a:cubicBezTo>
                    <a:pt x="507398" y="101923"/>
                    <a:pt x="450792" y="88860"/>
                    <a:pt x="450792" y="88860"/>
                  </a:cubicBezTo>
                  <a:lnTo>
                    <a:pt x="356086" y="62735"/>
                  </a:lnTo>
                  <a:cubicBezTo>
                    <a:pt x="326150" y="54571"/>
                    <a:pt x="294038" y="50216"/>
                    <a:pt x="271178" y="39875"/>
                  </a:cubicBezTo>
                  <a:cubicBezTo>
                    <a:pt x="248318" y="29534"/>
                    <a:pt x="210218" y="-5301"/>
                    <a:pt x="209129" y="686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93688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6314448" y="218306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6546818" y="214343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/楕円 55"/>
          <p:cNvSpPr/>
          <p:nvPr/>
        </p:nvSpPr>
        <p:spPr>
          <a:xfrm>
            <a:off x="6567328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/>
        </p:nvSpPr>
        <p:spPr>
          <a:xfrm>
            <a:off x="6327540" y="506698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8" name="円/楕円 57"/>
          <p:cNvSpPr/>
          <p:nvPr/>
        </p:nvSpPr>
        <p:spPr>
          <a:xfrm>
            <a:off x="8223664" y="221997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58"/>
          <p:cNvSpPr/>
          <p:nvPr/>
        </p:nvSpPr>
        <p:spPr>
          <a:xfrm>
            <a:off x="8102091" y="2450258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円/楕円 59"/>
          <p:cNvSpPr/>
          <p:nvPr/>
        </p:nvSpPr>
        <p:spPr>
          <a:xfrm>
            <a:off x="8066213" y="2247106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円/楕円 60"/>
          <p:cNvSpPr/>
          <p:nvPr/>
        </p:nvSpPr>
        <p:spPr>
          <a:xfrm>
            <a:off x="7942826" y="2249167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/>
          <p:cNvSpPr/>
          <p:nvPr/>
        </p:nvSpPr>
        <p:spPr>
          <a:xfrm>
            <a:off x="8275763" y="242725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円/楕円 86"/>
          <p:cNvSpPr/>
          <p:nvPr/>
        </p:nvSpPr>
        <p:spPr>
          <a:xfrm>
            <a:off x="6776878" y="215309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87"/>
          <p:cNvSpPr/>
          <p:nvPr/>
        </p:nvSpPr>
        <p:spPr>
          <a:xfrm>
            <a:off x="7028767" y="219272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7028767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89"/>
          <p:cNvSpPr/>
          <p:nvPr/>
        </p:nvSpPr>
        <p:spPr>
          <a:xfrm>
            <a:off x="7252087" y="482682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円/楕円 110"/>
          <p:cNvSpPr/>
          <p:nvPr/>
        </p:nvSpPr>
        <p:spPr>
          <a:xfrm>
            <a:off x="8275763" y="2039617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円/楕円 111"/>
          <p:cNvSpPr/>
          <p:nvPr/>
        </p:nvSpPr>
        <p:spPr>
          <a:xfrm>
            <a:off x="7902775" y="2089160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円/楕円 112"/>
          <p:cNvSpPr/>
          <p:nvPr/>
        </p:nvSpPr>
        <p:spPr>
          <a:xfrm>
            <a:off x="8491676" y="2322789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円/楕円 113"/>
          <p:cNvSpPr/>
          <p:nvPr/>
        </p:nvSpPr>
        <p:spPr>
          <a:xfrm>
            <a:off x="7942476" y="2450258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/>
          <p:cNvSpPr/>
          <p:nvPr/>
        </p:nvSpPr>
        <p:spPr>
          <a:xfrm>
            <a:off x="7537785" y="1619774"/>
            <a:ext cx="1226608" cy="1094360"/>
          </a:xfrm>
          <a:custGeom>
            <a:avLst/>
            <a:gdLst>
              <a:gd name="connsiteX0" fmla="*/ 209129 w 1495828"/>
              <a:gd name="connsiteY0" fmla="*/ 686 h 1334554"/>
              <a:gd name="connsiteX1" fmla="*/ 264646 w 1495828"/>
              <a:gd name="connsiteY1" fmla="*/ 75797 h 1334554"/>
              <a:gd name="connsiteX2" fmla="*/ 326695 w 1495828"/>
              <a:gd name="connsiteY2" fmla="*/ 150909 h 1334554"/>
              <a:gd name="connsiteX3" fmla="*/ 392009 w 1495828"/>
              <a:gd name="connsiteY3" fmla="*/ 310929 h 1334554"/>
              <a:gd name="connsiteX4" fmla="*/ 382212 w 1495828"/>
              <a:gd name="connsiteY4" fmla="*/ 395837 h 1334554"/>
              <a:gd name="connsiteX5" fmla="*/ 326695 w 1495828"/>
              <a:gd name="connsiteY5" fmla="*/ 470949 h 1334554"/>
              <a:gd name="connsiteX6" fmla="*/ 218926 w 1495828"/>
              <a:gd name="connsiteY6" fmla="*/ 552592 h 1334554"/>
              <a:gd name="connsiteX7" fmla="*/ 101361 w 1495828"/>
              <a:gd name="connsiteY7" fmla="*/ 621172 h 1334554"/>
              <a:gd name="connsiteX8" fmla="*/ 45843 w 1495828"/>
              <a:gd name="connsiteY8" fmla="*/ 742003 h 1334554"/>
              <a:gd name="connsiteX9" fmla="*/ 123 w 1495828"/>
              <a:gd name="connsiteY9" fmla="*/ 875897 h 1334554"/>
              <a:gd name="connsiteX10" fmla="*/ 36046 w 1495828"/>
              <a:gd name="connsiteY10" fmla="*/ 1013057 h 1334554"/>
              <a:gd name="connsiteX11" fmla="*/ 137283 w 1495828"/>
              <a:gd name="connsiteY11" fmla="*/ 1176343 h 1334554"/>
              <a:gd name="connsiteX12" fmla="*/ 326695 w 1495828"/>
              <a:gd name="connsiteY12" fmla="*/ 1264517 h 1334554"/>
              <a:gd name="connsiteX13" fmla="*/ 408338 w 1495828"/>
              <a:gd name="connsiteY13" fmla="*/ 1310237 h 1334554"/>
              <a:gd name="connsiteX14" fmla="*/ 633672 w 1495828"/>
              <a:gd name="connsiteY14" fmla="*/ 1329832 h 1334554"/>
              <a:gd name="connsiteX15" fmla="*/ 810021 w 1495828"/>
              <a:gd name="connsiteY15" fmla="*/ 1333097 h 1334554"/>
              <a:gd name="connsiteX16" fmla="*/ 1019026 w 1495828"/>
              <a:gd name="connsiteY16" fmla="*/ 1310237 h 1334554"/>
              <a:gd name="connsiteX17" fmla="*/ 1179046 w 1495828"/>
              <a:gd name="connsiteY17" fmla="*/ 1280846 h 1334554"/>
              <a:gd name="connsiteX18" fmla="*/ 1342332 w 1495828"/>
              <a:gd name="connsiteY18" fmla="*/ 1195937 h 1334554"/>
              <a:gd name="connsiteX19" fmla="*/ 1440303 w 1495828"/>
              <a:gd name="connsiteY19" fmla="*/ 1091435 h 1334554"/>
              <a:gd name="connsiteX20" fmla="*/ 1495821 w 1495828"/>
              <a:gd name="connsiteY20" fmla="*/ 915086 h 1334554"/>
              <a:gd name="connsiteX21" fmla="*/ 1437038 w 1495828"/>
              <a:gd name="connsiteY21" fmla="*/ 761597 h 1334554"/>
              <a:gd name="connsiteX22" fmla="*/ 1231298 w 1495828"/>
              <a:gd name="connsiteY22" fmla="*/ 581983 h 1334554"/>
              <a:gd name="connsiteX23" fmla="*/ 1185578 w 1495828"/>
              <a:gd name="connsiteY23" fmla="*/ 444823 h 1334554"/>
              <a:gd name="connsiteX24" fmla="*/ 1169249 w 1495828"/>
              <a:gd name="connsiteY24" fmla="*/ 343586 h 1334554"/>
              <a:gd name="connsiteX25" fmla="*/ 1172515 w 1495828"/>
              <a:gd name="connsiteY25" fmla="*/ 245615 h 1334554"/>
              <a:gd name="connsiteX26" fmla="*/ 1241095 w 1495828"/>
              <a:gd name="connsiteY26" fmla="*/ 170503 h 1334554"/>
              <a:gd name="connsiteX27" fmla="*/ 1280283 w 1495828"/>
              <a:gd name="connsiteY27" fmla="*/ 163972 h 1334554"/>
              <a:gd name="connsiteX28" fmla="*/ 1263955 w 1495828"/>
              <a:gd name="connsiteY28" fmla="*/ 141112 h 1334554"/>
              <a:gd name="connsiteX29" fmla="*/ 1188843 w 1495828"/>
              <a:gd name="connsiteY29" fmla="*/ 124783 h 1334554"/>
              <a:gd name="connsiteX30" fmla="*/ 1097403 w 1495828"/>
              <a:gd name="connsiteY30" fmla="*/ 147643 h 1334554"/>
              <a:gd name="connsiteX31" fmla="*/ 1068012 w 1495828"/>
              <a:gd name="connsiteY31" fmla="*/ 180300 h 1334554"/>
              <a:gd name="connsiteX32" fmla="*/ 992901 w 1495828"/>
              <a:gd name="connsiteY32" fmla="*/ 128049 h 1334554"/>
              <a:gd name="connsiteX33" fmla="*/ 891663 w 1495828"/>
              <a:gd name="connsiteY33" fmla="*/ 128049 h 1334554"/>
              <a:gd name="connsiteX34" fmla="*/ 793692 w 1495828"/>
              <a:gd name="connsiteY34" fmla="*/ 154175 h 1334554"/>
              <a:gd name="connsiteX35" fmla="*/ 728378 w 1495828"/>
              <a:gd name="connsiteY35" fmla="*/ 186832 h 1334554"/>
              <a:gd name="connsiteX36" fmla="*/ 708783 w 1495828"/>
              <a:gd name="connsiteY36" fmla="*/ 212957 h 1334554"/>
              <a:gd name="connsiteX37" fmla="*/ 620609 w 1495828"/>
              <a:gd name="connsiteY37" fmla="*/ 147643 h 1334554"/>
              <a:gd name="connsiteX38" fmla="*/ 535701 w 1495828"/>
              <a:gd name="connsiteY38" fmla="*/ 111720 h 1334554"/>
              <a:gd name="connsiteX39" fmla="*/ 450792 w 1495828"/>
              <a:gd name="connsiteY39" fmla="*/ 88860 h 1334554"/>
              <a:gd name="connsiteX40" fmla="*/ 356086 w 1495828"/>
              <a:gd name="connsiteY40" fmla="*/ 62735 h 1334554"/>
              <a:gd name="connsiteX41" fmla="*/ 271178 w 1495828"/>
              <a:gd name="connsiteY41" fmla="*/ 39875 h 1334554"/>
              <a:gd name="connsiteX42" fmla="*/ 209129 w 1495828"/>
              <a:gd name="connsiteY42" fmla="*/ 686 h 1334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495828" h="1334554">
                <a:moveTo>
                  <a:pt x="209129" y="686"/>
                </a:moveTo>
                <a:cubicBezTo>
                  <a:pt x="208040" y="6673"/>
                  <a:pt x="245052" y="50760"/>
                  <a:pt x="264646" y="75797"/>
                </a:cubicBezTo>
                <a:cubicBezTo>
                  <a:pt x="284240" y="100834"/>
                  <a:pt x="305468" y="111720"/>
                  <a:pt x="326695" y="150909"/>
                </a:cubicBezTo>
                <a:cubicBezTo>
                  <a:pt x="347922" y="190098"/>
                  <a:pt x="382756" y="270108"/>
                  <a:pt x="392009" y="310929"/>
                </a:cubicBezTo>
                <a:cubicBezTo>
                  <a:pt x="401262" y="351750"/>
                  <a:pt x="393098" y="369167"/>
                  <a:pt x="382212" y="395837"/>
                </a:cubicBezTo>
                <a:cubicBezTo>
                  <a:pt x="371326" y="422507"/>
                  <a:pt x="353909" y="444823"/>
                  <a:pt x="326695" y="470949"/>
                </a:cubicBezTo>
                <a:cubicBezTo>
                  <a:pt x="299481" y="497075"/>
                  <a:pt x="256482" y="527555"/>
                  <a:pt x="218926" y="552592"/>
                </a:cubicBezTo>
                <a:cubicBezTo>
                  <a:pt x="181370" y="577629"/>
                  <a:pt x="130208" y="589604"/>
                  <a:pt x="101361" y="621172"/>
                </a:cubicBezTo>
                <a:cubicBezTo>
                  <a:pt x="72514" y="652740"/>
                  <a:pt x="62716" y="699549"/>
                  <a:pt x="45843" y="742003"/>
                </a:cubicBezTo>
                <a:cubicBezTo>
                  <a:pt x="28970" y="784457"/>
                  <a:pt x="1756" y="830721"/>
                  <a:pt x="123" y="875897"/>
                </a:cubicBezTo>
                <a:cubicBezTo>
                  <a:pt x="-1510" y="921073"/>
                  <a:pt x="13186" y="962983"/>
                  <a:pt x="36046" y="1013057"/>
                </a:cubicBezTo>
                <a:cubicBezTo>
                  <a:pt x="58906" y="1063131"/>
                  <a:pt x="88841" y="1134433"/>
                  <a:pt x="137283" y="1176343"/>
                </a:cubicBezTo>
                <a:cubicBezTo>
                  <a:pt x="185724" y="1218253"/>
                  <a:pt x="281519" y="1242201"/>
                  <a:pt x="326695" y="1264517"/>
                </a:cubicBezTo>
                <a:cubicBezTo>
                  <a:pt x="371871" y="1286833"/>
                  <a:pt x="357175" y="1299351"/>
                  <a:pt x="408338" y="1310237"/>
                </a:cubicBezTo>
                <a:cubicBezTo>
                  <a:pt x="459501" y="1321123"/>
                  <a:pt x="566725" y="1326022"/>
                  <a:pt x="633672" y="1329832"/>
                </a:cubicBezTo>
                <a:cubicBezTo>
                  <a:pt x="700619" y="1333642"/>
                  <a:pt x="745795" y="1336363"/>
                  <a:pt x="810021" y="1333097"/>
                </a:cubicBezTo>
                <a:cubicBezTo>
                  <a:pt x="874247" y="1329831"/>
                  <a:pt x="957522" y="1318945"/>
                  <a:pt x="1019026" y="1310237"/>
                </a:cubicBezTo>
                <a:cubicBezTo>
                  <a:pt x="1080530" y="1301529"/>
                  <a:pt x="1125162" y="1299896"/>
                  <a:pt x="1179046" y="1280846"/>
                </a:cubicBezTo>
                <a:cubicBezTo>
                  <a:pt x="1232930" y="1261796"/>
                  <a:pt x="1298789" y="1227505"/>
                  <a:pt x="1342332" y="1195937"/>
                </a:cubicBezTo>
                <a:cubicBezTo>
                  <a:pt x="1385875" y="1164369"/>
                  <a:pt x="1414722" y="1138243"/>
                  <a:pt x="1440303" y="1091435"/>
                </a:cubicBezTo>
                <a:cubicBezTo>
                  <a:pt x="1465884" y="1044627"/>
                  <a:pt x="1496365" y="970059"/>
                  <a:pt x="1495821" y="915086"/>
                </a:cubicBezTo>
                <a:cubicBezTo>
                  <a:pt x="1495277" y="860113"/>
                  <a:pt x="1481125" y="817114"/>
                  <a:pt x="1437038" y="761597"/>
                </a:cubicBezTo>
                <a:cubicBezTo>
                  <a:pt x="1392951" y="706080"/>
                  <a:pt x="1273208" y="634779"/>
                  <a:pt x="1231298" y="581983"/>
                </a:cubicBezTo>
                <a:cubicBezTo>
                  <a:pt x="1189388" y="529187"/>
                  <a:pt x="1195919" y="484556"/>
                  <a:pt x="1185578" y="444823"/>
                </a:cubicBezTo>
                <a:cubicBezTo>
                  <a:pt x="1175237" y="405090"/>
                  <a:pt x="1171426" y="376787"/>
                  <a:pt x="1169249" y="343586"/>
                </a:cubicBezTo>
                <a:cubicBezTo>
                  <a:pt x="1167072" y="310385"/>
                  <a:pt x="1160541" y="274462"/>
                  <a:pt x="1172515" y="245615"/>
                </a:cubicBezTo>
                <a:cubicBezTo>
                  <a:pt x="1184489" y="216768"/>
                  <a:pt x="1223134" y="184110"/>
                  <a:pt x="1241095" y="170503"/>
                </a:cubicBezTo>
                <a:cubicBezTo>
                  <a:pt x="1259056" y="156896"/>
                  <a:pt x="1276473" y="168871"/>
                  <a:pt x="1280283" y="163972"/>
                </a:cubicBezTo>
                <a:cubicBezTo>
                  <a:pt x="1284093" y="159073"/>
                  <a:pt x="1279195" y="147643"/>
                  <a:pt x="1263955" y="141112"/>
                </a:cubicBezTo>
                <a:cubicBezTo>
                  <a:pt x="1248715" y="134581"/>
                  <a:pt x="1216602" y="123695"/>
                  <a:pt x="1188843" y="124783"/>
                </a:cubicBezTo>
                <a:cubicBezTo>
                  <a:pt x="1161084" y="125872"/>
                  <a:pt x="1117542" y="138390"/>
                  <a:pt x="1097403" y="147643"/>
                </a:cubicBezTo>
                <a:cubicBezTo>
                  <a:pt x="1077264" y="156896"/>
                  <a:pt x="1085429" y="183566"/>
                  <a:pt x="1068012" y="180300"/>
                </a:cubicBezTo>
                <a:cubicBezTo>
                  <a:pt x="1050595" y="177034"/>
                  <a:pt x="1022292" y="136757"/>
                  <a:pt x="992901" y="128049"/>
                </a:cubicBezTo>
                <a:cubicBezTo>
                  <a:pt x="963510" y="119341"/>
                  <a:pt x="924864" y="123695"/>
                  <a:pt x="891663" y="128049"/>
                </a:cubicBezTo>
                <a:cubicBezTo>
                  <a:pt x="858462" y="132403"/>
                  <a:pt x="820906" y="144378"/>
                  <a:pt x="793692" y="154175"/>
                </a:cubicBezTo>
                <a:cubicBezTo>
                  <a:pt x="766478" y="163972"/>
                  <a:pt x="742529" y="177035"/>
                  <a:pt x="728378" y="186832"/>
                </a:cubicBezTo>
                <a:cubicBezTo>
                  <a:pt x="714227" y="196629"/>
                  <a:pt x="726744" y="219488"/>
                  <a:pt x="708783" y="212957"/>
                </a:cubicBezTo>
                <a:cubicBezTo>
                  <a:pt x="690822" y="206426"/>
                  <a:pt x="649456" y="164516"/>
                  <a:pt x="620609" y="147643"/>
                </a:cubicBezTo>
                <a:cubicBezTo>
                  <a:pt x="591762" y="130770"/>
                  <a:pt x="564004" y="121517"/>
                  <a:pt x="535701" y="111720"/>
                </a:cubicBezTo>
                <a:cubicBezTo>
                  <a:pt x="507398" y="101923"/>
                  <a:pt x="450792" y="88860"/>
                  <a:pt x="450792" y="88860"/>
                </a:cubicBezTo>
                <a:lnTo>
                  <a:pt x="356086" y="62735"/>
                </a:lnTo>
                <a:cubicBezTo>
                  <a:pt x="326150" y="54571"/>
                  <a:pt x="294038" y="50216"/>
                  <a:pt x="271178" y="39875"/>
                </a:cubicBezTo>
                <a:cubicBezTo>
                  <a:pt x="248318" y="29534"/>
                  <a:pt x="210218" y="-5301"/>
                  <a:pt x="209129" y="686"/>
                </a:cubicBezTo>
                <a:close/>
              </a:path>
            </a:pathLst>
          </a:cu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ローチャート : 代替処理 33"/>
          <p:cNvSpPr/>
          <p:nvPr/>
        </p:nvSpPr>
        <p:spPr>
          <a:xfrm>
            <a:off x="1083327" y="1216473"/>
            <a:ext cx="4752050" cy="1691265"/>
          </a:xfrm>
          <a:prstGeom prst="flowChartAlternateProcess">
            <a:avLst/>
          </a:prstGeom>
          <a:solidFill>
            <a:srgbClr val="FFC000">
              <a:alpha val="22000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35" name="フローチャート : 代替処理 34"/>
          <p:cNvSpPr/>
          <p:nvPr/>
        </p:nvSpPr>
        <p:spPr>
          <a:xfrm>
            <a:off x="61470" y="933266"/>
            <a:ext cx="958431" cy="335494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66" name="グループ化 65"/>
          <p:cNvGrpSpPr/>
          <p:nvPr/>
        </p:nvGrpSpPr>
        <p:grpSpPr>
          <a:xfrm>
            <a:off x="6390279" y="6026866"/>
            <a:ext cx="983341" cy="724395"/>
            <a:chOff x="4573559" y="5482979"/>
            <a:chExt cx="983341" cy="724395"/>
          </a:xfrm>
        </p:grpSpPr>
        <p:cxnSp>
          <p:nvCxnSpPr>
            <p:cNvPr id="67" name="直線コネクタ 66"/>
            <p:cNvCxnSpPr/>
            <p:nvPr/>
          </p:nvCxnSpPr>
          <p:spPr>
            <a:xfrm>
              <a:off x="4573559" y="6134614"/>
              <a:ext cx="928869" cy="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グループ化 67"/>
            <p:cNvGrpSpPr/>
            <p:nvPr/>
          </p:nvGrpSpPr>
          <p:grpSpPr>
            <a:xfrm>
              <a:off x="4829101" y="5482979"/>
              <a:ext cx="727799" cy="724395"/>
              <a:chOff x="4021924" y="5897549"/>
              <a:chExt cx="727799" cy="724395"/>
            </a:xfrm>
          </p:grpSpPr>
          <p:cxnSp>
            <p:nvCxnSpPr>
              <p:cNvPr id="69" name="直線コネクタ 68"/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Text Box 5"/>
              <p:cNvSpPr txBox="1">
                <a:spLocks noChangeArrowheads="1"/>
              </p:cNvSpPr>
              <p:nvPr/>
            </p:nvSpPr>
            <p:spPr bwMode="auto">
              <a:xfrm>
                <a:off x="4046706" y="6160279"/>
                <a:ext cx="703017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９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71" name="Text Box 5"/>
              <p:cNvSpPr txBox="1">
                <a:spLocks noChangeArrowheads="1"/>
              </p:cNvSpPr>
              <p:nvPr/>
            </p:nvSpPr>
            <p:spPr bwMode="auto">
              <a:xfrm>
                <a:off x="4021924" y="5897549"/>
                <a:ext cx="411777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４</a:t>
                </a:r>
                <a:endParaRPr lang="en-US" altLang="ja-JP" sz="2400" dirty="0">
                  <a:latin typeface="+mn-ea"/>
                </a:endParaRPr>
              </a:p>
            </p:txBody>
          </p:sp>
        </p:grpSp>
      </p:grpSp>
      <p:grpSp>
        <p:nvGrpSpPr>
          <p:cNvPr id="72" name="グループ化 71"/>
          <p:cNvGrpSpPr/>
          <p:nvPr/>
        </p:nvGrpSpPr>
        <p:grpSpPr>
          <a:xfrm>
            <a:off x="4427871" y="3151840"/>
            <a:ext cx="862942" cy="491082"/>
            <a:chOff x="1770474" y="2962017"/>
            <a:chExt cx="862942" cy="491082"/>
          </a:xfrm>
        </p:grpSpPr>
        <p:sp>
          <p:nvSpPr>
            <p:cNvPr id="73" name="正方形/長方形 72"/>
            <p:cNvSpPr/>
            <p:nvPr/>
          </p:nvSpPr>
          <p:spPr>
            <a:xfrm>
              <a:off x="2246609" y="3083767"/>
              <a:ext cx="386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/>
                <a:t>２</a:t>
              </a:r>
            </a:p>
          </p:txBody>
        </p:sp>
        <p:sp>
          <p:nvSpPr>
            <p:cNvPr id="74" name="Text Box 5"/>
            <p:cNvSpPr txBox="1">
              <a:spLocks noChangeArrowheads="1"/>
            </p:cNvSpPr>
            <p:nvPr/>
          </p:nvSpPr>
          <p:spPr bwMode="auto">
            <a:xfrm>
              <a:off x="1770474" y="3056438"/>
              <a:ext cx="3113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９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sp>
          <p:nvSpPr>
            <p:cNvPr id="75" name="Text Box 5"/>
            <p:cNvSpPr txBox="1">
              <a:spLocks noChangeArrowheads="1"/>
            </p:cNvSpPr>
            <p:nvPr/>
          </p:nvSpPr>
          <p:spPr bwMode="auto">
            <a:xfrm>
              <a:off x="1952296" y="2962017"/>
              <a:ext cx="4066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Ｃ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76" name="グループ化 75"/>
          <p:cNvGrpSpPr/>
          <p:nvPr/>
        </p:nvGrpSpPr>
        <p:grpSpPr>
          <a:xfrm>
            <a:off x="4435942" y="2821891"/>
            <a:ext cx="862942" cy="491082"/>
            <a:chOff x="1770474" y="2962017"/>
            <a:chExt cx="862942" cy="491082"/>
          </a:xfrm>
        </p:grpSpPr>
        <p:sp>
          <p:nvSpPr>
            <p:cNvPr id="77" name="正方形/長方形 76"/>
            <p:cNvSpPr/>
            <p:nvPr/>
          </p:nvSpPr>
          <p:spPr>
            <a:xfrm>
              <a:off x="2246609" y="3083767"/>
              <a:ext cx="386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/>
                <a:t>２</a:t>
              </a:r>
            </a:p>
          </p:txBody>
        </p:sp>
        <p:sp>
          <p:nvSpPr>
            <p:cNvPr id="78" name="Text Box 5"/>
            <p:cNvSpPr txBox="1">
              <a:spLocks noChangeArrowheads="1"/>
            </p:cNvSpPr>
            <p:nvPr/>
          </p:nvSpPr>
          <p:spPr bwMode="auto">
            <a:xfrm>
              <a:off x="1770474" y="3056438"/>
              <a:ext cx="3113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４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sp>
          <p:nvSpPr>
            <p:cNvPr id="79" name="Text Box 5"/>
            <p:cNvSpPr txBox="1">
              <a:spLocks noChangeArrowheads="1"/>
            </p:cNvSpPr>
            <p:nvPr/>
          </p:nvSpPr>
          <p:spPr bwMode="auto">
            <a:xfrm>
              <a:off x="1952296" y="2962017"/>
              <a:ext cx="4066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Ｃ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121" name="Text Box 5"/>
          <p:cNvSpPr txBox="1">
            <a:spLocks noChangeArrowheads="1"/>
          </p:cNvSpPr>
          <p:nvPr/>
        </p:nvSpPr>
        <p:spPr bwMode="auto">
          <a:xfrm>
            <a:off x="1168605" y="1240075"/>
            <a:ext cx="48930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「２個が同じ色である」という事象は、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22" name="Text Box 5"/>
          <p:cNvSpPr txBox="1">
            <a:spLocks noChangeArrowheads="1"/>
          </p:cNvSpPr>
          <p:nvPr/>
        </p:nvSpPr>
        <p:spPr bwMode="auto">
          <a:xfrm>
            <a:off x="1168605" y="1635102"/>
            <a:ext cx="48930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「２個とも赤玉である」という事象</a:t>
            </a: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n-ea"/>
              </a:rPr>
              <a:t>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23" name="Text Box 5"/>
          <p:cNvSpPr txBox="1">
            <a:spLocks noChangeArrowheads="1"/>
          </p:cNvSpPr>
          <p:nvPr/>
        </p:nvSpPr>
        <p:spPr bwMode="auto">
          <a:xfrm>
            <a:off x="1182754" y="2022485"/>
            <a:ext cx="46526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「２個とも白玉である」という事象</a:t>
            </a:r>
            <a:r>
              <a:rPr lang="ja-JP" altLang="en-US" sz="2400" i="1" dirty="0">
                <a:latin typeface="+mn-ea"/>
              </a:rPr>
              <a:t>Ｂ</a:t>
            </a:r>
            <a:endParaRPr lang="en-US" altLang="ja-JP" sz="2400" i="1" dirty="0">
              <a:latin typeface="+mn-ea"/>
            </a:endParaRPr>
          </a:p>
        </p:txBody>
      </p:sp>
      <p:sp>
        <p:nvSpPr>
          <p:cNvPr id="124" name="円/楕円 123"/>
          <p:cNvSpPr/>
          <p:nvPr/>
        </p:nvSpPr>
        <p:spPr>
          <a:xfrm>
            <a:off x="8206866" y="1030525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円/楕円 128"/>
          <p:cNvSpPr/>
          <p:nvPr/>
        </p:nvSpPr>
        <p:spPr>
          <a:xfrm>
            <a:off x="7892541" y="105496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30" name="円/楕円 129"/>
          <p:cNvSpPr/>
          <p:nvPr/>
        </p:nvSpPr>
        <p:spPr>
          <a:xfrm>
            <a:off x="7892541" y="982257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円/楕円 130"/>
          <p:cNvSpPr/>
          <p:nvPr/>
        </p:nvSpPr>
        <p:spPr>
          <a:xfrm>
            <a:off x="8206866" y="962555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Text Box 5"/>
          <p:cNvSpPr txBox="1">
            <a:spLocks noChangeArrowheads="1"/>
          </p:cNvSpPr>
          <p:nvPr/>
        </p:nvSpPr>
        <p:spPr bwMode="auto">
          <a:xfrm>
            <a:off x="1244168" y="2381853"/>
            <a:ext cx="15406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の和事象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2518184" y="2401438"/>
            <a:ext cx="9509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j-ea"/>
              </a:rPr>
              <a:t>∪</a:t>
            </a:r>
            <a:r>
              <a:rPr lang="ja-JP" altLang="en-US" sz="2400" i="1" dirty="0">
                <a:latin typeface="+mn-ea"/>
              </a:rPr>
              <a:t>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4" name="Text Box 5"/>
          <p:cNvSpPr txBox="1">
            <a:spLocks noChangeArrowheads="1"/>
          </p:cNvSpPr>
          <p:nvPr/>
        </p:nvSpPr>
        <p:spPr bwMode="auto">
          <a:xfrm>
            <a:off x="3409291" y="2367696"/>
            <a:ext cx="11334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である。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5" name="Text Box 5"/>
          <p:cNvSpPr txBox="1">
            <a:spLocks noChangeArrowheads="1"/>
          </p:cNvSpPr>
          <p:nvPr/>
        </p:nvSpPr>
        <p:spPr bwMode="auto">
          <a:xfrm>
            <a:off x="918696" y="2960100"/>
            <a:ext cx="23571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事象</a:t>
            </a: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n-ea"/>
              </a:rPr>
              <a:t>の確率は、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45" name="グループ化 144"/>
          <p:cNvGrpSpPr/>
          <p:nvPr/>
        </p:nvGrpSpPr>
        <p:grpSpPr>
          <a:xfrm>
            <a:off x="3226523" y="2983598"/>
            <a:ext cx="979623" cy="470033"/>
            <a:chOff x="2983506" y="1680551"/>
            <a:chExt cx="835686" cy="470033"/>
          </a:xfrm>
        </p:grpSpPr>
        <p:sp>
          <p:nvSpPr>
            <p:cNvPr id="147" name="Text Box 5"/>
            <p:cNvSpPr txBox="1">
              <a:spLocks noChangeArrowheads="1"/>
            </p:cNvSpPr>
            <p:nvPr/>
          </p:nvSpPr>
          <p:spPr bwMode="auto">
            <a:xfrm>
              <a:off x="3168228" y="1680551"/>
              <a:ext cx="65096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Ａ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48" name="Text Box 5"/>
            <p:cNvSpPr txBox="1">
              <a:spLocks noChangeArrowheads="1"/>
            </p:cNvSpPr>
            <p:nvPr/>
          </p:nvSpPr>
          <p:spPr bwMode="auto">
            <a:xfrm>
              <a:off x="2983506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i="1" dirty="0">
                  <a:latin typeface="+mn-ea"/>
                  <a:ea typeface="+mn-ea"/>
                </a:rPr>
                <a:t>Ｐ</a:t>
              </a:r>
              <a:endParaRPr lang="en-US" altLang="ja-JP" sz="2400" i="1" dirty="0">
                <a:latin typeface="+mn-ea"/>
                <a:ea typeface="+mn-ea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4041209" y="3008745"/>
            <a:ext cx="1149320" cy="461665"/>
            <a:chOff x="3378125" y="3645024"/>
            <a:chExt cx="1149320" cy="461665"/>
          </a:xfrm>
        </p:grpSpPr>
        <p:cxnSp>
          <p:nvCxnSpPr>
            <p:cNvPr id="64" name="直線コネクタ 63"/>
            <p:cNvCxnSpPr/>
            <p:nvPr/>
          </p:nvCxnSpPr>
          <p:spPr>
            <a:xfrm>
              <a:off x="3824596" y="3906634"/>
              <a:ext cx="702849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Text Box 5"/>
            <p:cNvSpPr txBox="1">
              <a:spLocks noChangeArrowheads="1"/>
            </p:cNvSpPr>
            <p:nvPr/>
          </p:nvSpPr>
          <p:spPr bwMode="auto">
            <a:xfrm>
              <a:off x="3378125" y="3645024"/>
              <a:ext cx="59791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dirty="0">
                  <a:latin typeface="+mn-ea"/>
                </a:rPr>
                <a:t>＝</a:t>
              </a:r>
              <a:endParaRPr lang="en-US" altLang="ja-JP" sz="2400" b="1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sp>
        <p:nvSpPr>
          <p:cNvPr id="152" name="フローチャート : 代替処理 151"/>
          <p:cNvSpPr/>
          <p:nvPr/>
        </p:nvSpPr>
        <p:spPr>
          <a:xfrm>
            <a:off x="5797834" y="2934357"/>
            <a:ext cx="2358573" cy="1213052"/>
          </a:xfrm>
          <a:prstGeom prst="flowChartAlternateProcess">
            <a:avLst/>
          </a:prstGeom>
          <a:solidFill>
            <a:srgbClr val="FFC000">
              <a:alpha val="22000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53" name="Text Box 5"/>
          <p:cNvSpPr txBox="1">
            <a:spLocks noChangeArrowheads="1"/>
          </p:cNvSpPr>
          <p:nvPr/>
        </p:nvSpPr>
        <p:spPr bwMode="auto">
          <a:xfrm>
            <a:off x="7377021" y="3082462"/>
            <a:ext cx="7793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＝３６</a:t>
            </a:r>
            <a:endParaRPr lang="en-US" altLang="ja-JP" sz="1800" dirty="0">
              <a:latin typeface="+mn-ea"/>
              <a:ea typeface="+mn-ea"/>
            </a:endParaRPr>
          </a:p>
        </p:txBody>
      </p:sp>
      <p:grpSp>
        <p:nvGrpSpPr>
          <p:cNvPr id="154" name="グループ化 153"/>
          <p:cNvGrpSpPr/>
          <p:nvPr/>
        </p:nvGrpSpPr>
        <p:grpSpPr>
          <a:xfrm>
            <a:off x="6359868" y="3065850"/>
            <a:ext cx="1048964" cy="369332"/>
            <a:chOff x="2001608" y="5347719"/>
            <a:chExt cx="1048964" cy="369332"/>
          </a:xfrm>
        </p:grpSpPr>
        <p:sp>
          <p:nvSpPr>
            <p:cNvPr id="155" name="Text Box 5"/>
            <p:cNvSpPr txBox="1">
              <a:spLocks noChangeArrowheads="1"/>
            </p:cNvSpPr>
            <p:nvPr/>
          </p:nvSpPr>
          <p:spPr bwMode="auto">
            <a:xfrm>
              <a:off x="2001608" y="5347719"/>
              <a:ext cx="76421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＝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cxnSp>
          <p:nvCxnSpPr>
            <p:cNvPr id="156" name="直線コネクタ 155"/>
            <p:cNvCxnSpPr/>
            <p:nvPr/>
          </p:nvCxnSpPr>
          <p:spPr>
            <a:xfrm>
              <a:off x="2363939" y="5552570"/>
              <a:ext cx="68663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Text Box 5"/>
          <p:cNvSpPr txBox="1">
            <a:spLocks noChangeArrowheads="1"/>
          </p:cNvSpPr>
          <p:nvPr/>
        </p:nvSpPr>
        <p:spPr bwMode="auto">
          <a:xfrm>
            <a:off x="6730238" y="3175759"/>
            <a:ext cx="6785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２・１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158" name="Text Box 5"/>
          <p:cNvSpPr txBox="1">
            <a:spLocks noChangeArrowheads="1"/>
          </p:cNvSpPr>
          <p:nvPr/>
        </p:nvSpPr>
        <p:spPr bwMode="auto">
          <a:xfrm>
            <a:off x="6727405" y="2951187"/>
            <a:ext cx="7103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９・８</a:t>
            </a:r>
            <a:endParaRPr lang="en-US" altLang="ja-JP" sz="1800" dirty="0">
              <a:latin typeface="+mn-ea"/>
              <a:ea typeface="+mn-ea"/>
            </a:endParaRPr>
          </a:p>
        </p:txBody>
      </p:sp>
      <p:cxnSp>
        <p:nvCxnSpPr>
          <p:cNvPr id="159" name="直線コネクタ 158"/>
          <p:cNvCxnSpPr/>
          <p:nvPr/>
        </p:nvCxnSpPr>
        <p:spPr>
          <a:xfrm>
            <a:off x="7076075" y="3151792"/>
            <a:ext cx="239533" cy="52943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コネクタ 159"/>
          <p:cNvCxnSpPr/>
          <p:nvPr/>
        </p:nvCxnSpPr>
        <p:spPr>
          <a:xfrm>
            <a:off x="6811797" y="3337561"/>
            <a:ext cx="216021" cy="43199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 Box 5"/>
          <p:cNvSpPr txBox="1">
            <a:spLocks noChangeArrowheads="1"/>
          </p:cNvSpPr>
          <p:nvPr/>
        </p:nvSpPr>
        <p:spPr bwMode="auto">
          <a:xfrm>
            <a:off x="7114487" y="2869291"/>
            <a:ext cx="28482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400" dirty="0">
                <a:solidFill>
                  <a:srgbClr val="FF0000"/>
                </a:solidFill>
                <a:latin typeface="+mn-ea"/>
                <a:ea typeface="+mn-ea"/>
              </a:rPr>
              <a:t>４</a:t>
            </a:r>
            <a:endParaRPr lang="en-US" altLang="ja-JP" sz="14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62" name="Text Box 5"/>
          <p:cNvSpPr txBox="1">
            <a:spLocks noChangeArrowheads="1"/>
          </p:cNvSpPr>
          <p:nvPr/>
        </p:nvSpPr>
        <p:spPr bwMode="auto">
          <a:xfrm>
            <a:off x="6839903" y="3327619"/>
            <a:ext cx="398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200" dirty="0">
                <a:solidFill>
                  <a:srgbClr val="FF0000"/>
                </a:solidFill>
                <a:latin typeface="+mn-ea"/>
                <a:ea typeface="+mn-ea"/>
              </a:rPr>
              <a:t>１</a:t>
            </a:r>
            <a:endParaRPr lang="en-US" altLang="ja-JP" sz="1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5799506" y="3073678"/>
            <a:ext cx="675997" cy="375143"/>
            <a:chOff x="1828257" y="3009603"/>
            <a:chExt cx="675997" cy="375143"/>
          </a:xfrm>
        </p:grpSpPr>
        <p:sp>
          <p:nvSpPr>
            <p:cNvPr id="164" name="正方形/長方形 163"/>
            <p:cNvSpPr/>
            <p:nvPr/>
          </p:nvSpPr>
          <p:spPr>
            <a:xfrm>
              <a:off x="2117447" y="3076969"/>
              <a:ext cx="386807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dirty="0"/>
                <a:t>２</a:t>
              </a:r>
            </a:p>
          </p:txBody>
        </p:sp>
        <p:sp>
          <p:nvSpPr>
            <p:cNvPr id="165" name="Text Box 5"/>
            <p:cNvSpPr txBox="1">
              <a:spLocks noChangeArrowheads="1"/>
            </p:cNvSpPr>
            <p:nvPr/>
          </p:nvSpPr>
          <p:spPr bwMode="auto">
            <a:xfrm>
              <a:off x="1828257" y="3056438"/>
              <a:ext cx="311337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400" dirty="0">
                  <a:latin typeface="+mn-ea"/>
                  <a:ea typeface="+mn-ea"/>
                </a:rPr>
                <a:t>９</a:t>
              </a:r>
              <a:endParaRPr lang="en-US" altLang="ja-JP" sz="1400" dirty="0">
                <a:latin typeface="+mn-ea"/>
                <a:ea typeface="+mn-ea"/>
              </a:endParaRPr>
            </a:p>
          </p:txBody>
        </p:sp>
        <p:sp>
          <p:nvSpPr>
            <p:cNvPr id="166" name="Text Box 5"/>
            <p:cNvSpPr txBox="1">
              <a:spLocks noChangeArrowheads="1"/>
            </p:cNvSpPr>
            <p:nvPr/>
          </p:nvSpPr>
          <p:spPr bwMode="auto">
            <a:xfrm>
              <a:off x="1952296" y="3009603"/>
              <a:ext cx="30856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</a:rPr>
                <a:t>Ｃ</a:t>
              </a:r>
              <a:endParaRPr lang="en-US" altLang="ja-JP" sz="1800" dirty="0">
                <a:latin typeface="+mn-ea"/>
              </a:endParaRPr>
            </a:p>
          </p:txBody>
        </p:sp>
      </p:grpSp>
      <p:sp>
        <p:nvSpPr>
          <p:cNvPr id="167" name="Text Box 5"/>
          <p:cNvSpPr txBox="1">
            <a:spLocks noChangeArrowheads="1"/>
          </p:cNvSpPr>
          <p:nvPr/>
        </p:nvSpPr>
        <p:spPr bwMode="auto">
          <a:xfrm>
            <a:off x="7393014" y="3621230"/>
            <a:ext cx="7793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＝６</a:t>
            </a:r>
            <a:endParaRPr lang="en-US" altLang="ja-JP" sz="1800" dirty="0">
              <a:latin typeface="+mn-ea"/>
              <a:ea typeface="+mn-ea"/>
            </a:endParaRPr>
          </a:p>
        </p:txBody>
      </p:sp>
      <p:grpSp>
        <p:nvGrpSpPr>
          <p:cNvPr id="168" name="グループ化 167"/>
          <p:cNvGrpSpPr/>
          <p:nvPr/>
        </p:nvGrpSpPr>
        <p:grpSpPr>
          <a:xfrm>
            <a:off x="6375861" y="3604618"/>
            <a:ext cx="1048964" cy="369332"/>
            <a:chOff x="2001608" y="5347719"/>
            <a:chExt cx="1048964" cy="369332"/>
          </a:xfrm>
        </p:grpSpPr>
        <p:sp>
          <p:nvSpPr>
            <p:cNvPr id="169" name="Text Box 5"/>
            <p:cNvSpPr txBox="1">
              <a:spLocks noChangeArrowheads="1"/>
            </p:cNvSpPr>
            <p:nvPr/>
          </p:nvSpPr>
          <p:spPr bwMode="auto">
            <a:xfrm>
              <a:off x="2001608" y="5347719"/>
              <a:ext cx="76421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＝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cxnSp>
          <p:nvCxnSpPr>
            <p:cNvPr id="170" name="直線コネクタ 169"/>
            <p:cNvCxnSpPr/>
            <p:nvPr/>
          </p:nvCxnSpPr>
          <p:spPr>
            <a:xfrm>
              <a:off x="2363939" y="5552570"/>
              <a:ext cx="68663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1" name="Text Box 5"/>
          <p:cNvSpPr txBox="1">
            <a:spLocks noChangeArrowheads="1"/>
          </p:cNvSpPr>
          <p:nvPr/>
        </p:nvSpPr>
        <p:spPr bwMode="auto">
          <a:xfrm>
            <a:off x="6746231" y="3714527"/>
            <a:ext cx="6785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２・１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172" name="Text Box 5"/>
          <p:cNvSpPr txBox="1">
            <a:spLocks noChangeArrowheads="1"/>
          </p:cNvSpPr>
          <p:nvPr/>
        </p:nvSpPr>
        <p:spPr bwMode="auto">
          <a:xfrm>
            <a:off x="6743398" y="3489955"/>
            <a:ext cx="7103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４・３</a:t>
            </a:r>
            <a:endParaRPr lang="en-US" altLang="ja-JP" sz="1800" dirty="0">
              <a:latin typeface="+mn-ea"/>
              <a:ea typeface="+mn-ea"/>
            </a:endParaRPr>
          </a:p>
        </p:txBody>
      </p:sp>
      <p:cxnSp>
        <p:nvCxnSpPr>
          <p:cNvPr id="173" name="直線コネクタ 172"/>
          <p:cNvCxnSpPr/>
          <p:nvPr/>
        </p:nvCxnSpPr>
        <p:spPr>
          <a:xfrm>
            <a:off x="6794206" y="3679424"/>
            <a:ext cx="271309" cy="54255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コネクタ 173"/>
          <p:cNvCxnSpPr/>
          <p:nvPr/>
        </p:nvCxnSpPr>
        <p:spPr>
          <a:xfrm>
            <a:off x="6789690" y="3895379"/>
            <a:ext cx="216021" cy="43199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 Box 5"/>
          <p:cNvSpPr txBox="1">
            <a:spLocks noChangeArrowheads="1"/>
          </p:cNvSpPr>
          <p:nvPr/>
        </p:nvSpPr>
        <p:spPr bwMode="auto">
          <a:xfrm>
            <a:off x="6615557" y="3448821"/>
            <a:ext cx="28482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400" dirty="0">
                <a:solidFill>
                  <a:srgbClr val="FF0000"/>
                </a:solidFill>
                <a:latin typeface="+mn-ea"/>
                <a:ea typeface="+mn-ea"/>
              </a:rPr>
              <a:t>２</a:t>
            </a:r>
            <a:endParaRPr lang="en-US" altLang="ja-JP" sz="14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76" name="Text Box 5"/>
          <p:cNvSpPr txBox="1">
            <a:spLocks noChangeArrowheads="1"/>
          </p:cNvSpPr>
          <p:nvPr/>
        </p:nvSpPr>
        <p:spPr bwMode="auto">
          <a:xfrm>
            <a:off x="6716073" y="3870410"/>
            <a:ext cx="398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200" dirty="0">
                <a:solidFill>
                  <a:srgbClr val="FF0000"/>
                </a:solidFill>
                <a:latin typeface="+mn-ea"/>
                <a:ea typeface="+mn-ea"/>
              </a:rPr>
              <a:t>１</a:t>
            </a:r>
            <a:endParaRPr lang="en-US" altLang="ja-JP" sz="1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pSp>
        <p:nvGrpSpPr>
          <p:cNvPr id="177" name="グループ化 176"/>
          <p:cNvGrpSpPr/>
          <p:nvPr/>
        </p:nvGrpSpPr>
        <p:grpSpPr>
          <a:xfrm>
            <a:off x="5815499" y="3612446"/>
            <a:ext cx="675997" cy="375143"/>
            <a:chOff x="1828257" y="3009603"/>
            <a:chExt cx="675997" cy="375143"/>
          </a:xfrm>
        </p:grpSpPr>
        <p:sp>
          <p:nvSpPr>
            <p:cNvPr id="178" name="正方形/長方形 177"/>
            <p:cNvSpPr/>
            <p:nvPr/>
          </p:nvSpPr>
          <p:spPr>
            <a:xfrm>
              <a:off x="2117447" y="3076969"/>
              <a:ext cx="386807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dirty="0"/>
                <a:t>２</a:t>
              </a:r>
            </a:p>
          </p:txBody>
        </p:sp>
        <p:sp>
          <p:nvSpPr>
            <p:cNvPr id="179" name="Text Box 5"/>
            <p:cNvSpPr txBox="1">
              <a:spLocks noChangeArrowheads="1"/>
            </p:cNvSpPr>
            <p:nvPr/>
          </p:nvSpPr>
          <p:spPr bwMode="auto">
            <a:xfrm>
              <a:off x="1828257" y="3056438"/>
              <a:ext cx="311337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400" dirty="0">
                  <a:latin typeface="+mn-ea"/>
                  <a:ea typeface="+mn-ea"/>
                </a:rPr>
                <a:t>４</a:t>
              </a:r>
              <a:endParaRPr lang="en-US" altLang="ja-JP" sz="1400" dirty="0">
                <a:latin typeface="+mn-ea"/>
                <a:ea typeface="+mn-ea"/>
              </a:endParaRPr>
            </a:p>
          </p:txBody>
        </p:sp>
        <p:sp>
          <p:nvSpPr>
            <p:cNvPr id="180" name="Text Box 5"/>
            <p:cNvSpPr txBox="1">
              <a:spLocks noChangeArrowheads="1"/>
            </p:cNvSpPr>
            <p:nvPr/>
          </p:nvSpPr>
          <p:spPr bwMode="auto">
            <a:xfrm>
              <a:off x="1952296" y="3009603"/>
              <a:ext cx="30856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</a:rPr>
                <a:t>Ｃ</a:t>
              </a:r>
              <a:endParaRPr lang="en-US" altLang="ja-JP" sz="1800" dirty="0">
                <a:latin typeface="+mn-ea"/>
              </a:endParaRPr>
            </a:p>
          </p:txBody>
        </p:sp>
      </p:grpSp>
      <p:grpSp>
        <p:nvGrpSpPr>
          <p:cNvPr id="181" name="グループ化 180"/>
          <p:cNvGrpSpPr/>
          <p:nvPr/>
        </p:nvGrpSpPr>
        <p:grpSpPr>
          <a:xfrm>
            <a:off x="4057496" y="3460881"/>
            <a:ext cx="946185" cy="744232"/>
            <a:chOff x="3596757" y="5898499"/>
            <a:chExt cx="946185" cy="744232"/>
          </a:xfrm>
        </p:grpSpPr>
        <p:cxnSp>
          <p:nvCxnSpPr>
            <p:cNvPr id="182" name="直線コネクタ 181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84" name="Text Box 5"/>
            <p:cNvSpPr txBox="1">
              <a:spLocks noChangeArrowheads="1"/>
            </p:cNvSpPr>
            <p:nvPr/>
          </p:nvSpPr>
          <p:spPr bwMode="auto">
            <a:xfrm>
              <a:off x="3983767" y="5898499"/>
              <a:ext cx="55917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85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4428237" y="4385194"/>
            <a:ext cx="862942" cy="491082"/>
            <a:chOff x="1770474" y="2962017"/>
            <a:chExt cx="862942" cy="491082"/>
          </a:xfrm>
        </p:grpSpPr>
        <p:sp>
          <p:nvSpPr>
            <p:cNvPr id="187" name="正方形/長方形 186"/>
            <p:cNvSpPr/>
            <p:nvPr/>
          </p:nvSpPr>
          <p:spPr>
            <a:xfrm>
              <a:off x="2246609" y="3083767"/>
              <a:ext cx="386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/>
                <a:t>２</a:t>
              </a:r>
            </a:p>
          </p:txBody>
        </p:sp>
        <p:sp>
          <p:nvSpPr>
            <p:cNvPr id="188" name="Text Box 5"/>
            <p:cNvSpPr txBox="1">
              <a:spLocks noChangeArrowheads="1"/>
            </p:cNvSpPr>
            <p:nvPr/>
          </p:nvSpPr>
          <p:spPr bwMode="auto">
            <a:xfrm>
              <a:off x="1770474" y="3056438"/>
              <a:ext cx="3113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９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sp>
          <p:nvSpPr>
            <p:cNvPr id="189" name="Text Box 5"/>
            <p:cNvSpPr txBox="1">
              <a:spLocks noChangeArrowheads="1"/>
            </p:cNvSpPr>
            <p:nvPr/>
          </p:nvSpPr>
          <p:spPr bwMode="auto">
            <a:xfrm>
              <a:off x="1952296" y="2962017"/>
              <a:ext cx="4066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Ｃ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90" name="グループ化 189"/>
          <p:cNvGrpSpPr/>
          <p:nvPr/>
        </p:nvGrpSpPr>
        <p:grpSpPr>
          <a:xfrm>
            <a:off x="4421404" y="4064559"/>
            <a:ext cx="862942" cy="491082"/>
            <a:chOff x="1770474" y="2962017"/>
            <a:chExt cx="862942" cy="491082"/>
          </a:xfrm>
        </p:grpSpPr>
        <p:sp>
          <p:nvSpPr>
            <p:cNvPr id="191" name="正方形/長方形 190"/>
            <p:cNvSpPr/>
            <p:nvPr/>
          </p:nvSpPr>
          <p:spPr>
            <a:xfrm>
              <a:off x="2246609" y="3083767"/>
              <a:ext cx="386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/>
                <a:t>２</a:t>
              </a:r>
            </a:p>
          </p:txBody>
        </p:sp>
        <p:sp>
          <p:nvSpPr>
            <p:cNvPr id="192" name="Text Box 5"/>
            <p:cNvSpPr txBox="1">
              <a:spLocks noChangeArrowheads="1"/>
            </p:cNvSpPr>
            <p:nvPr/>
          </p:nvSpPr>
          <p:spPr bwMode="auto">
            <a:xfrm>
              <a:off x="1770474" y="3056438"/>
              <a:ext cx="3113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５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sp>
          <p:nvSpPr>
            <p:cNvPr id="193" name="Text Box 5"/>
            <p:cNvSpPr txBox="1">
              <a:spLocks noChangeArrowheads="1"/>
            </p:cNvSpPr>
            <p:nvPr/>
          </p:nvSpPr>
          <p:spPr bwMode="auto">
            <a:xfrm>
              <a:off x="1952296" y="2962017"/>
              <a:ext cx="4066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Ｃ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194" name="Text Box 5"/>
          <p:cNvSpPr txBox="1">
            <a:spLocks noChangeArrowheads="1"/>
          </p:cNvSpPr>
          <p:nvPr/>
        </p:nvSpPr>
        <p:spPr bwMode="auto">
          <a:xfrm>
            <a:off x="919062" y="4193454"/>
            <a:ext cx="23571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事象</a:t>
            </a:r>
            <a:r>
              <a:rPr lang="ja-JP" altLang="en-US" sz="2400" i="1" dirty="0">
                <a:latin typeface="+mn-ea"/>
              </a:rPr>
              <a:t>Ｂ</a:t>
            </a:r>
            <a:r>
              <a:rPr lang="ja-JP" altLang="en-US" sz="2400" dirty="0">
                <a:latin typeface="+mn-ea"/>
              </a:rPr>
              <a:t>の確率は、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95" name="グループ化 194"/>
          <p:cNvGrpSpPr/>
          <p:nvPr/>
        </p:nvGrpSpPr>
        <p:grpSpPr>
          <a:xfrm>
            <a:off x="3226889" y="4216952"/>
            <a:ext cx="979623" cy="470033"/>
            <a:chOff x="2983506" y="1680551"/>
            <a:chExt cx="835686" cy="470033"/>
          </a:xfrm>
        </p:grpSpPr>
        <p:sp>
          <p:nvSpPr>
            <p:cNvPr id="196" name="Text Box 5"/>
            <p:cNvSpPr txBox="1">
              <a:spLocks noChangeArrowheads="1"/>
            </p:cNvSpPr>
            <p:nvPr/>
          </p:nvSpPr>
          <p:spPr bwMode="auto">
            <a:xfrm>
              <a:off x="3168228" y="1680551"/>
              <a:ext cx="65096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Ｂ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97" name="Text Box 5"/>
            <p:cNvSpPr txBox="1">
              <a:spLocks noChangeArrowheads="1"/>
            </p:cNvSpPr>
            <p:nvPr/>
          </p:nvSpPr>
          <p:spPr bwMode="auto">
            <a:xfrm>
              <a:off x="2983506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i="1" dirty="0">
                  <a:latin typeface="+mn-ea"/>
                  <a:ea typeface="+mn-ea"/>
                </a:rPr>
                <a:t>Ｐ</a:t>
              </a:r>
              <a:endParaRPr lang="en-US" altLang="ja-JP" sz="2400" i="1" dirty="0">
                <a:latin typeface="+mn-ea"/>
                <a:ea typeface="+mn-ea"/>
              </a:endParaRPr>
            </a:p>
          </p:txBody>
        </p:sp>
      </p:grpSp>
      <p:grpSp>
        <p:nvGrpSpPr>
          <p:cNvPr id="198" name="グループ化 197"/>
          <p:cNvGrpSpPr/>
          <p:nvPr/>
        </p:nvGrpSpPr>
        <p:grpSpPr>
          <a:xfrm>
            <a:off x="4041575" y="4242099"/>
            <a:ext cx="1149320" cy="461665"/>
            <a:chOff x="3378125" y="3645024"/>
            <a:chExt cx="1149320" cy="461665"/>
          </a:xfrm>
        </p:grpSpPr>
        <p:cxnSp>
          <p:nvCxnSpPr>
            <p:cNvPr id="199" name="直線コネクタ 198"/>
            <p:cNvCxnSpPr/>
            <p:nvPr/>
          </p:nvCxnSpPr>
          <p:spPr>
            <a:xfrm>
              <a:off x="3824596" y="3906634"/>
              <a:ext cx="702849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Text Box 5"/>
            <p:cNvSpPr txBox="1">
              <a:spLocks noChangeArrowheads="1"/>
            </p:cNvSpPr>
            <p:nvPr/>
          </p:nvSpPr>
          <p:spPr bwMode="auto">
            <a:xfrm>
              <a:off x="3378125" y="3645024"/>
              <a:ext cx="59791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dirty="0">
                  <a:latin typeface="+mn-ea"/>
                </a:rPr>
                <a:t>＝</a:t>
              </a:r>
              <a:endParaRPr lang="en-US" altLang="ja-JP" sz="2400" b="1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01" name="グループ化 200"/>
          <p:cNvGrpSpPr/>
          <p:nvPr/>
        </p:nvGrpSpPr>
        <p:grpSpPr>
          <a:xfrm>
            <a:off x="4057862" y="4694235"/>
            <a:ext cx="1018891" cy="744232"/>
            <a:chOff x="3596757" y="5898499"/>
            <a:chExt cx="1018891" cy="744232"/>
          </a:xfrm>
        </p:grpSpPr>
        <p:cxnSp>
          <p:nvCxnSpPr>
            <p:cNvPr id="202" name="直線コネクタ 201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04" name="Text Box 5"/>
            <p:cNvSpPr txBox="1">
              <a:spLocks noChangeArrowheads="1"/>
            </p:cNvSpPr>
            <p:nvPr/>
          </p:nvSpPr>
          <p:spPr bwMode="auto">
            <a:xfrm>
              <a:off x="3880081" y="5898499"/>
              <a:ext cx="735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１０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05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206" name="フローチャート : 代替処理 205"/>
          <p:cNvSpPr/>
          <p:nvPr/>
        </p:nvSpPr>
        <p:spPr>
          <a:xfrm>
            <a:off x="5800041" y="4447784"/>
            <a:ext cx="2358573" cy="715628"/>
          </a:xfrm>
          <a:prstGeom prst="flowChartAlternateProcess">
            <a:avLst/>
          </a:prstGeom>
          <a:solidFill>
            <a:srgbClr val="FFC000">
              <a:alpha val="22000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21" name="Text Box 5"/>
          <p:cNvSpPr txBox="1">
            <a:spLocks noChangeArrowheads="1"/>
          </p:cNvSpPr>
          <p:nvPr/>
        </p:nvSpPr>
        <p:spPr bwMode="auto">
          <a:xfrm>
            <a:off x="7395221" y="4637233"/>
            <a:ext cx="7793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＝１０</a:t>
            </a:r>
            <a:endParaRPr lang="en-US" altLang="ja-JP" sz="1800" dirty="0">
              <a:latin typeface="+mn-ea"/>
              <a:ea typeface="+mn-ea"/>
            </a:endParaRPr>
          </a:p>
        </p:txBody>
      </p:sp>
      <p:grpSp>
        <p:nvGrpSpPr>
          <p:cNvPr id="222" name="グループ化 221"/>
          <p:cNvGrpSpPr/>
          <p:nvPr/>
        </p:nvGrpSpPr>
        <p:grpSpPr>
          <a:xfrm>
            <a:off x="6378068" y="4620621"/>
            <a:ext cx="1048964" cy="369332"/>
            <a:chOff x="2001608" y="5347719"/>
            <a:chExt cx="1048964" cy="369332"/>
          </a:xfrm>
        </p:grpSpPr>
        <p:sp>
          <p:nvSpPr>
            <p:cNvPr id="223" name="Text Box 5"/>
            <p:cNvSpPr txBox="1">
              <a:spLocks noChangeArrowheads="1"/>
            </p:cNvSpPr>
            <p:nvPr/>
          </p:nvSpPr>
          <p:spPr bwMode="auto">
            <a:xfrm>
              <a:off x="2001608" y="5347719"/>
              <a:ext cx="76421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＝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cxnSp>
          <p:nvCxnSpPr>
            <p:cNvPr id="224" name="直線コネクタ 223"/>
            <p:cNvCxnSpPr/>
            <p:nvPr/>
          </p:nvCxnSpPr>
          <p:spPr>
            <a:xfrm>
              <a:off x="2363939" y="5552570"/>
              <a:ext cx="68663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" name="Text Box 5"/>
          <p:cNvSpPr txBox="1">
            <a:spLocks noChangeArrowheads="1"/>
          </p:cNvSpPr>
          <p:nvPr/>
        </p:nvSpPr>
        <p:spPr bwMode="auto">
          <a:xfrm>
            <a:off x="6748438" y="4730530"/>
            <a:ext cx="6785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２・１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26" name="Text Box 5"/>
          <p:cNvSpPr txBox="1">
            <a:spLocks noChangeArrowheads="1"/>
          </p:cNvSpPr>
          <p:nvPr/>
        </p:nvSpPr>
        <p:spPr bwMode="auto">
          <a:xfrm>
            <a:off x="6745605" y="4505958"/>
            <a:ext cx="7103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５・４</a:t>
            </a:r>
            <a:endParaRPr lang="en-US" altLang="ja-JP" sz="1800" dirty="0">
              <a:latin typeface="+mn-ea"/>
              <a:ea typeface="+mn-ea"/>
            </a:endParaRPr>
          </a:p>
        </p:txBody>
      </p:sp>
      <p:cxnSp>
        <p:nvCxnSpPr>
          <p:cNvPr id="227" name="直線コネクタ 226"/>
          <p:cNvCxnSpPr/>
          <p:nvPr/>
        </p:nvCxnSpPr>
        <p:spPr>
          <a:xfrm>
            <a:off x="7089364" y="4703402"/>
            <a:ext cx="271309" cy="54255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直線コネクタ 227"/>
          <p:cNvCxnSpPr/>
          <p:nvPr/>
        </p:nvCxnSpPr>
        <p:spPr>
          <a:xfrm>
            <a:off x="6791897" y="4911382"/>
            <a:ext cx="216021" cy="43199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Text Box 5"/>
          <p:cNvSpPr txBox="1">
            <a:spLocks noChangeArrowheads="1"/>
          </p:cNvSpPr>
          <p:nvPr/>
        </p:nvSpPr>
        <p:spPr bwMode="auto">
          <a:xfrm>
            <a:off x="7153648" y="4422752"/>
            <a:ext cx="28482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400" dirty="0">
                <a:solidFill>
                  <a:srgbClr val="FF0000"/>
                </a:solidFill>
                <a:latin typeface="+mn-ea"/>
                <a:ea typeface="+mn-ea"/>
              </a:rPr>
              <a:t>２</a:t>
            </a:r>
            <a:endParaRPr lang="en-US" altLang="ja-JP" sz="14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30" name="Text Box 5"/>
          <p:cNvSpPr txBox="1">
            <a:spLocks noChangeArrowheads="1"/>
          </p:cNvSpPr>
          <p:nvPr/>
        </p:nvSpPr>
        <p:spPr bwMode="auto">
          <a:xfrm>
            <a:off x="6718280" y="4886413"/>
            <a:ext cx="398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200" dirty="0">
                <a:solidFill>
                  <a:srgbClr val="FF0000"/>
                </a:solidFill>
                <a:latin typeface="+mn-ea"/>
                <a:ea typeface="+mn-ea"/>
              </a:rPr>
              <a:t>１</a:t>
            </a:r>
            <a:endParaRPr lang="en-US" altLang="ja-JP" sz="1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5817706" y="4628449"/>
            <a:ext cx="675997" cy="375143"/>
            <a:chOff x="1828257" y="3009603"/>
            <a:chExt cx="675997" cy="375143"/>
          </a:xfrm>
        </p:grpSpPr>
        <p:sp>
          <p:nvSpPr>
            <p:cNvPr id="232" name="正方形/長方形 231"/>
            <p:cNvSpPr/>
            <p:nvPr/>
          </p:nvSpPr>
          <p:spPr>
            <a:xfrm>
              <a:off x="2117447" y="3076969"/>
              <a:ext cx="386807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dirty="0"/>
                <a:t>２</a:t>
              </a:r>
            </a:p>
          </p:txBody>
        </p:sp>
        <p:sp>
          <p:nvSpPr>
            <p:cNvPr id="233" name="Text Box 5"/>
            <p:cNvSpPr txBox="1">
              <a:spLocks noChangeArrowheads="1"/>
            </p:cNvSpPr>
            <p:nvPr/>
          </p:nvSpPr>
          <p:spPr bwMode="auto">
            <a:xfrm>
              <a:off x="1828257" y="3056438"/>
              <a:ext cx="311337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400" dirty="0">
                  <a:latin typeface="+mn-ea"/>
                  <a:ea typeface="+mn-ea"/>
                </a:rPr>
                <a:t>５</a:t>
              </a:r>
              <a:endParaRPr lang="en-US" altLang="ja-JP" sz="1400" dirty="0">
                <a:latin typeface="+mn-ea"/>
                <a:ea typeface="+mn-ea"/>
              </a:endParaRPr>
            </a:p>
          </p:txBody>
        </p:sp>
        <p:sp>
          <p:nvSpPr>
            <p:cNvPr id="234" name="Text Box 5"/>
            <p:cNvSpPr txBox="1">
              <a:spLocks noChangeArrowheads="1"/>
            </p:cNvSpPr>
            <p:nvPr/>
          </p:nvSpPr>
          <p:spPr bwMode="auto">
            <a:xfrm>
              <a:off x="1952296" y="3009603"/>
              <a:ext cx="30856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</a:rPr>
                <a:t>Ｃ</a:t>
              </a:r>
              <a:endParaRPr lang="en-US" altLang="ja-JP" sz="1800" dirty="0">
                <a:latin typeface="+mn-ea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894857" y="5261239"/>
            <a:ext cx="4256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400" i="1" dirty="0">
                <a:latin typeface="+mn-ea"/>
              </a:rPr>
              <a:t>Ａ、Ｂ</a:t>
            </a:r>
            <a:r>
              <a:rPr lang="ja-JP" altLang="en-US" sz="2400" dirty="0">
                <a:latin typeface="+mn-ea"/>
              </a:rPr>
              <a:t>は互いに排反であるから、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35" name="Text Box 5"/>
          <p:cNvSpPr txBox="1">
            <a:spLocks noChangeArrowheads="1"/>
          </p:cNvSpPr>
          <p:nvPr/>
        </p:nvSpPr>
        <p:spPr bwMode="auto">
          <a:xfrm>
            <a:off x="5069805" y="5261239"/>
            <a:ext cx="22002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求める確率は、</a:t>
            </a:r>
            <a:endParaRPr lang="en-US" altLang="ja-JP" sz="2800" dirty="0">
              <a:latin typeface="+mn-ea"/>
            </a:endParaRPr>
          </a:p>
        </p:txBody>
      </p:sp>
      <p:grpSp>
        <p:nvGrpSpPr>
          <p:cNvPr id="236" name="グループ化 235"/>
          <p:cNvGrpSpPr/>
          <p:nvPr/>
        </p:nvGrpSpPr>
        <p:grpSpPr>
          <a:xfrm>
            <a:off x="1403648" y="5676216"/>
            <a:ext cx="3604929" cy="492902"/>
            <a:chOff x="1240785" y="6316792"/>
            <a:chExt cx="3075252" cy="492902"/>
          </a:xfrm>
        </p:grpSpPr>
        <p:grpSp>
          <p:nvGrpSpPr>
            <p:cNvPr id="237" name="グループ化 236"/>
            <p:cNvGrpSpPr/>
            <p:nvPr/>
          </p:nvGrpSpPr>
          <p:grpSpPr>
            <a:xfrm>
              <a:off x="1240785" y="6321900"/>
              <a:ext cx="1715482" cy="470033"/>
              <a:chOff x="2941902" y="1680551"/>
              <a:chExt cx="1479156" cy="470033"/>
            </a:xfrm>
          </p:grpSpPr>
          <p:sp>
            <p:nvSpPr>
              <p:cNvPr id="248" name="Text Box 5"/>
              <p:cNvSpPr txBox="1">
                <a:spLocks noChangeArrowheads="1"/>
              </p:cNvSpPr>
              <p:nvPr/>
            </p:nvSpPr>
            <p:spPr bwMode="auto">
              <a:xfrm>
                <a:off x="3168227" y="1680551"/>
                <a:ext cx="1252831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（</a:t>
                </a:r>
                <a:r>
                  <a:rPr lang="ja-JP" altLang="en-US" sz="2400" i="1" dirty="0">
                    <a:latin typeface="+mn-ea"/>
                  </a:rPr>
                  <a:t>Ａ</a:t>
                </a:r>
                <a:r>
                  <a:rPr lang="ja-JP" altLang="en-US" sz="2400" dirty="0">
                    <a:latin typeface="+mj-ea"/>
                  </a:rPr>
                  <a:t>∪</a:t>
                </a:r>
                <a:r>
                  <a:rPr lang="ja-JP" altLang="en-US" sz="2400" i="1" dirty="0">
                    <a:latin typeface="+mn-ea"/>
                  </a:rPr>
                  <a:t>Ｂ</a:t>
                </a:r>
                <a:r>
                  <a:rPr lang="ja-JP" altLang="en-US" sz="2400" dirty="0">
                    <a:latin typeface="+mn-ea"/>
                  </a:rPr>
                  <a:t>）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249" name="Text Box 5"/>
              <p:cNvSpPr txBox="1">
                <a:spLocks noChangeArrowheads="1"/>
              </p:cNvSpPr>
              <p:nvPr/>
            </p:nvSpPr>
            <p:spPr bwMode="auto">
              <a:xfrm>
                <a:off x="2941902" y="1688919"/>
                <a:ext cx="483502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i="1" dirty="0">
                    <a:latin typeface="+mn-ea"/>
                    <a:ea typeface="+mn-ea"/>
                  </a:rPr>
                  <a:t>Ｐ</a:t>
                </a:r>
                <a:endParaRPr lang="en-US" altLang="ja-JP" sz="2400" i="1" dirty="0">
                  <a:latin typeface="+mn-ea"/>
                  <a:ea typeface="+mn-ea"/>
                </a:endParaRPr>
              </a:p>
            </p:txBody>
          </p:sp>
        </p:grpSp>
        <p:grpSp>
          <p:nvGrpSpPr>
            <p:cNvPr id="238" name="グループ化 237"/>
            <p:cNvGrpSpPr/>
            <p:nvPr/>
          </p:nvGrpSpPr>
          <p:grpSpPr>
            <a:xfrm>
              <a:off x="2398626" y="6316792"/>
              <a:ext cx="1053234" cy="483509"/>
              <a:chOff x="2080104" y="4958722"/>
              <a:chExt cx="1053234" cy="483509"/>
            </a:xfrm>
          </p:grpSpPr>
          <p:grpSp>
            <p:nvGrpSpPr>
              <p:cNvPr id="244" name="グループ化 243"/>
              <p:cNvGrpSpPr/>
              <p:nvPr/>
            </p:nvGrpSpPr>
            <p:grpSpPr>
              <a:xfrm>
                <a:off x="2292249" y="4972198"/>
                <a:ext cx="841089" cy="470033"/>
                <a:chOff x="2671395" y="1680551"/>
                <a:chExt cx="841089" cy="470033"/>
              </a:xfrm>
            </p:grpSpPr>
            <p:sp>
              <p:nvSpPr>
                <p:cNvPr id="246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874251" y="1680551"/>
                  <a:ext cx="638233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dirty="0">
                      <a:latin typeface="+mn-ea"/>
                    </a:rPr>
                    <a:t>（</a:t>
                  </a:r>
                  <a:r>
                    <a:rPr lang="ja-JP" altLang="en-US" sz="2400" i="1" dirty="0">
                      <a:latin typeface="+mn-ea"/>
                    </a:rPr>
                    <a:t>Ａ</a:t>
                  </a:r>
                  <a:r>
                    <a:rPr lang="ja-JP" altLang="en-US" sz="2400" dirty="0">
                      <a:latin typeface="+mn-ea"/>
                    </a:rPr>
                    <a:t>）</a:t>
                  </a:r>
                  <a:endParaRPr lang="en-US" altLang="ja-JP" sz="2400" dirty="0">
                    <a:latin typeface="+mn-ea"/>
                  </a:endParaRPr>
                </a:p>
              </p:txBody>
            </p:sp>
            <p:sp>
              <p:nvSpPr>
                <p:cNvPr id="24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671395" y="1688919"/>
                  <a:ext cx="483502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i="1" dirty="0">
                      <a:latin typeface="+mn-ea"/>
                      <a:ea typeface="+mn-ea"/>
                    </a:rPr>
                    <a:t>Ｐ</a:t>
                  </a:r>
                  <a:endParaRPr lang="en-US" altLang="ja-JP" sz="2400" i="1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245" name="Text Box 5"/>
              <p:cNvSpPr txBox="1">
                <a:spLocks noChangeArrowheads="1"/>
              </p:cNvSpPr>
              <p:nvPr/>
            </p:nvSpPr>
            <p:spPr bwMode="auto">
              <a:xfrm>
                <a:off x="2080104" y="4958722"/>
                <a:ext cx="39751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＝</a:t>
                </a:r>
                <a:endPara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</p:grpSp>
        <p:grpSp>
          <p:nvGrpSpPr>
            <p:cNvPr id="239" name="グループ化 238"/>
            <p:cNvGrpSpPr/>
            <p:nvPr/>
          </p:nvGrpSpPr>
          <p:grpSpPr>
            <a:xfrm>
              <a:off x="3249328" y="6332786"/>
              <a:ext cx="1066709" cy="476908"/>
              <a:chOff x="1923667" y="4965323"/>
              <a:chExt cx="1066709" cy="476908"/>
            </a:xfrm>
          </p:grpSpPr>
          <p:grpSp>
            <p:nvGrpSpPr>
              <p:cNvPr id="240" name="グループ化 239"/>
              <p:cNvGrpSpPr/>
              <p:nvPr/>
            </p:nvGrpSpPr>
            <p:grpSpPr>
              <a:xfrm>
                <a:off x="2145098" y="4972198"/>
                <a:ext cx="845278" cy="470033"/>
                <a:chOff x="2524244" y="1680551"/>
                <a:chExt cx="845278" cy="470033"/>
              </a:xfrm>
            </p:grpSpPr>
            <p:sp>
              <p:nvSpPr>
                <p:cNvPr id="242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742095" y="1680551"/>
                  <a:ext cx="627427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dirty="0">
                      <a:latin typeface="+mn-ea"/>
                    </a:rPr>
                    <a:t>（</a:t>
                  </a:r>
                  <a:r>
                    <a:rPr lang="ja-JP" altLang="en-US" sz="2400" i="1" dirty="0">
                      <a:latin typeface="+mn-ea"/>
                    </a:rPr>
                    <a:t>Ｂ</a:t>
                  </a:r>
                  <a:r>
                    <a:rPr lang="ja-JP" altLang="en-US" sz="2400" dirty="0">
                      <a:latin typeface="+mn-ea"/>
                    </a:rPr>
                    <a:t>）</a:t>
                  </a:r>
                  <a:endParaRPr lang="en-US" altLang="ja-JP" sz="2400" dirty="0">
                    <a:latin typeface="+mn-ea"/>
                  </a:endParaRPr>
                </a:p>
              </p:txBody>
            </p:sp>
            <p:sp>
              <p:nvSpPr>
                <p:cNvPr id="243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524244" y="1688919"/>
                  <a:ext cx="483502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i="1" dirty="0">
                      <a:latin typeface="+mn-ea"/>
                      <a:ea typeface="+mn-ea"/>
                    </a:rPr>
                    <a:t>Ｐ</a:t>
                  </a:r>
                  <a:endParaRPr lang="en-US" altLang="ja-JP" sz="2400" i="1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241" name="Text Box 5"/>
              <p:cNvSpPr txBox="1">
                <a:spLocks noChangeArrowheads="1"/>
              </p:cNvSpPr>
              <p:nvPr/>
            </p:nvSpPr>
            <p:spPr bwMode="auto">
              <a:xfrm>
                <a:off x="1923667" y="4965323"/>
                <a:ext cx="380461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  <a:ea typeface="+mn-ea"/>
                  </a:rPr>
                  <a:t>＋</a:t>
                </a:r>
                <a:endParaRPr lang="en-US" altLang="ja-JP" sz="2400" dirty="0">
                  <a:latin typeface="+mn-ea"/>
                  <a:ea typeface="+mn-ea"/>
                </a:endParaRPr>
              </a:p>
            </p:txBody>
          </p:sp>
        </p:grpSp>
      </p:grpSp>
      <p:grpSp>
        <p:nvGrpSpPr>
          <p:cNvPr id="250" name="グループ化 249"/>
          <p:cNvGrpSpPr/>
          <p:nvPr/>
        </p:nvGrpSpPr>
        <p:grpSpPr>
          <a:xfrm>
            <a:off x="2769924" y="5990132"/>
            <a:ext cx="946185" cy="744232"/>
            <a:chOff x="3596757" y="5898499"/>
            <a:chExt cx="946185" cy="744232"/>
          </a:xfrm>
        </p:grpSpPr>
        <p:cxnSp>
          <p:nvCxnSpPr>
            <p:cNvPr id="251" name="直線コネクタ 250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2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53" name="Text Box 5"/>
            <p:cNvSpPr txBox="1">
              <a:spLocks noChangeArrowheads="1"/>
            </p:cNvSpPr>
            <p:nvPr/>
          </p:nvSpPr>
          <p:spPr bwMode="auto">
            <a:xfrm>
              <a:off x="3983767" y="5898499"/>
              <a:ext cx="55917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54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255" name="グループ化 254"/>
          <p:cNvGrpSpPr/>
          <p:nvPr/>
        </p:nvGrpSpPr>
        <p:grpSpPr>
          <a:xfrm>
            <a:off x="3607224" y="5986273"/>
            <a:ext cx="995751" cy="755118"/>
            <a:chOff x="3596757" y="5887613"/>
            <a:chExt cx="995751" cy="755118"/>
          </a:xfrm>
        </p:grpSpPr>
        <p:cxnSp>
          <p:nvCxnSpPr>
            <p:cNvPr id="256" name="直線コネクタ 255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58" name="Text Box 5"/>
            <p:cNvSpPr txBox="1">
              <a:spLocks noChangeArrowheads="1"/>
            </p:cNvSpPr>
            <p:nvPr/>
          </p:nvSpPr>
          <p:spPr bwMode="auto">
            <a:xfrm>
              <a:off x="3896679" y="5887613"/>
              <a:ext cx="69582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１０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59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＋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260" name="グループ化 259"/>
          <p:cNvGrpSpPr/>
          <p:nvPr/>
        </p:nvGrpSpPr>
        <p:grpSpPr>
          <a:xfrm>
            <a:off x="4525051" y="5999015"/>
            <a:ext cx="1101103" cy="744232"/>
            <a:chOff x="3596757" y="5898499"/>
            <a:chExt cx="1101103" cy="744232"/>
          </a:xfrm>
        </p:grpSpPr>
        <p:cxnSp>
          <p:nvCxnSpPr>
            <p:cNvPr id="261" name="直線コネクタ 260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63" name="Text Box 5"/>
            <p:cNvSpPr txBox="1">
              <a:spLocks noChangeArrowheads="1"/>
            </p:cNvSpPr>
            <p:nvPr/>
          </p:nvSpPr>
          <p:spPr bwMode="auto">
            <a:xfrm>
              <a:off x="3885793" y="5898499"/>
              <a:ext cx="8120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１６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64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265" name="グループ化 264"/>
          <p:cNvGrpSpPr/>
          <p:nvPr/>
        </p:nvGrpSpPr>
        <p:grpSpPr>
          <a:xfrm>
            <a:off x="5374254" y="6009901"/>
            <a:ext cx="1046172" cy="744232"/>
            <a:chOff x="3596757" y="5898499"/>
            <a:chExt cx="1046172" cy="744232"/>
          </a:xfrm>
        </p:grpSpPr>
        <p:cxnSp>
          <p:nvCxnSpPr>
            <p:cNvPr id="266" name="直線コネクタ 265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Text Box 5"/>
            <p:cNvSpPr txBox="1">
              <a:spLocks noChangeArrowheads="1"/>
            </p:cNvSpPr>
            <p:nvPr/>
          </p:nvSpPr>
          <p:spPr bwMode="auto">
            <a:xfrm>
              <a:off x="4010362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>
                  <a:latin typeface="+mn-ea"/>
                </a:rPr>
                <a:t>９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68" name="Text Box 5"/>
            <p:cNvSpPr txBox="1">
              <a:spLocks noChangeArrowheads="1"/>
            </p:cNvSpPr>
            <p:nvPr/>
          </p:nvSpPr>
          <p:spPr bwMode="auto">
            <a:xfrm>
              <a:off x="3993161" y="5898499"/>
              <a:ext cx="55799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>
                  <a:latin typeface="+mn-ea"/>
                </a:rPr>
                <a:t>４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69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270" name="グループ化 269"/>
          <p:cNvGrpSpPr/>
          <p:nvPr/>
        </p:nvGrpSpPr>
        <p:grpSpPr>
          <a:xfrm>
            <a:off x="7246429" y="896018"/>
            <a:ext cx="1734146" cy="400110"/>
            <a:chOff x="5470437" y="2636806"/>
            <a:chExt cx="1734146" cy="400110"/>
          </a:xfrm>
        </p:grpSpPr>
        <p:sp>
          <p:nvSpPr>
            <p:cNvPr id="271" name="Text Box 5"/>
            <p:cNvSpPr txBox="1">
              <a:spLocks noChangeArrowheads="1"/>
            </p:cNvSpPr>
            <p:nvPr/>
          </p:nvSpPr>
          <p:spPr bwMode="auto">
            <a:xfrm>
              <a:off x="5886420" y="2636806"/>
              <a:ext cx="99523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または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272" name="円/楕円 271"/>
            <p:cNvSpPr/>
            <p:nvPr/>
          </p:nvSpPr>
          <p:spPr>
            <a:xfrm>
              <a:off x="6995033" y="2752396"/>
              <a:ext cx="209550" cy="20955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3" name="円/楕円 272"/>
            <p:cNvSpPr/>
            <p:nvPr/>
          </p:nvSpPr>
          <p:spPr>
            <a:xfrm>
              <a:off x="6756368" y="2766901"/>
              <a:ext cx="209550" cy="20955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74" name="円/楕円 273"/>
            <p:cNvSpPr/>
            <p:nvPr/>
          </p:nvSpPr>
          <p:spPr>
            <a:xfrm>
              <a:off x="5470437" y="2764297"/>
              <a:ext cx="209550" cy="20955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5" name="円/楕円 274"/>
            <p:cNvSpPr/>
            <p:nvPr/>
          </p:nvSpPr>
          <p:spPr>
            <a:xfrm>
              <a:off x="5729632" y="2752396"/>
              <a:ext cx="209550" cy="20955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ローチャート : 代替処理 39">
            <a:extLst>
              <a:ext uri="{FF2B5EF4-FFF2-40B4-BE49-F238E27FC236}">
                <a16:creationId xmlns:a16="http://schemas.microsoft.com/office/drawing/2014/main" id="{6AC96B4C-421C-CC4C-C636-8CD94C1DF938}"/>
              </a:ext>
            </a:extLst>
          </p:cNvPr>
          <p:cNvSpPr/>
          <p:nvPr/>
        </p:nvSpPr>
        <p:spPr>
          <a:xfrm>
            <a:off x="90592" y="55527"/>
            <a:ext cx="952591" cy="760363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例題１４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9F31F378-7679-D1C3-17E5-DE2926983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624" y="-12526"/>
            <a:ext cx="50650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赤玉４個と白玉５個が入った袋から、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C35CE8B6-3DE8-2B00-34E2-6CB426A11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897" y="343322"/>
            <a:ext cx="43602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同時に２個の玉を取り出すとき、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E9E19C31-05DF-F118-3200-7D047E34C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190" y="689748"/>
            <a:ext cx="46197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２個が同じ色である確率を求めよ。</a:t>
            </a:r>
            <a:endParaRPr lang="en-US" altLang="ja-JP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5279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7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75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7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7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7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17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1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175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125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175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17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17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9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2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1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2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2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7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121" grpId="0"/>
      <p:bldP spid="122" grpId="0"/>
      <p:bldP spid="123" grpId="0"/>
      <p:bldP spid="124" grpId="0" animBg="1"/>
      <p:bldP spid="124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/>
      <p:bldP spid="133" grpId="0"/>
      <p:bldP spid="134" grpId="0"/>
      <p:bldP spid="135" grpId="0"/>
      <p:bldP spid="152" grpId="0" animBg="1"/>
      <p:bldP spid="153" grpId="0"/>
      <p:bldP spid="157" grpId="0"/>
      <p:bldP spid="158" grpId="0"/>
      <p:bldP spid="161" grpId="0"/>
      <p:bldP spid="162" grpId="0"/>
      <p:bldP spid="167" grpId="0"/>
      <p:bldP spid="171" grpId="0"/>
      <p:bldP spid="172" grpId="0"/>
      <p:bldP spid="175" grpId="0"/>
      <p:bldP spid="176" grpId="0"/>
      <p:bldP spid="194" grpId="0"/>
      <p:bldP spid="206" grpId="0" animBg="1"/>
      <p:bldP spid="221" grpId="0"/>
      <p:bldP spid="225" grpId="0"/>
      <p:bldP spid="226" grpId="0"/>
      <p:bldP spid="229" grpId="0"/>
      <p:bldP spid="230" grpId="0"/>
      <p:bldP spid="4" grpId="0"/>
      <p:bldP spid="2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7539072" y="1475351"/>
            <a:ext cx="1226608" cy="1241625"/>
            <a:chOff x="3962355" y="2348880"/>
            <a:chExt cx="1495828" cy="1514141"/>
          </a:xfrm>
          <a:solidFill>
            <a:schemeClr val="bg1">
              <a:lumMod val="85000"/>
            </a:schemeClr>
          </a:solidFill>
        </p:grpSpPr>
        <p:sp>
          <p:nvSpPr>
            <p:cNvPr id="5" name="フリーフォーム 4"/>
            <p:cNvSpPr/>
            <p:nvPr/>
          </p:nvSpPr>
          <p:spPr>
            <a:xfrm>
              <a:off x="4139952" y="2348880"/>
              <a:ext cx="1179897" cy="386601"/>
            </a:xfrm>
            <a:custGeom>
              <a:avLst/>
              <a:gdLst>
                <a:gd name="connsiteX0" fmla="*/ 555 w 1192890"/>
                <a:gd name="connsiteY0" fmla="*/ 98618 h 386601"/>
                <a:gd name="connsiteX1" fmla="*/ 39744 w 1192890"/>
                <a:gd name="connsiteY1" fmla="*/ 190058 h 386601"/>
                <a:gd name="connsiteX2" fmla="*/ 189966 w 1192890"/>
                <a:gd name="connsiteY2" fmla="*/ 248841 h 386601"/>
                <a:gd name="connsiteX3" fmla="*/ 359784 w 1192890"/>
                <a:gd name="connsiteY3" fmla="*/ 294561 h 386601"/>
                <a:gd name="connsiteX4" fmla="*/ 461021 w 1192890"/>
                <a:gd name="connsiteY4" fmla="*/ 330484 h 386601"/>
                <a:gd name="connsiteX5" fmla="*/ 516538 w 1192890"/>
                <a:gd name="connsiteY5" fmla="*/ 372938 h 386601"/>
                <a:gd name="connsiteX6" fmla="*/ 542664 w 1192890"/>
                <a:gd name="connsiteY6" fmla="*/ 382735 h 386601"/>
                <a:gd name="connsiteX7" fmla="*/ 666761 w 1192890"/>
                <a:gd name="connsiteY7" fmla="*/ 314155 h 386601"/>
                <a:gd name="connsiteX8" fmla="*/ 751669 w 1192890"/>
                <a:gd name="connsiteY8" fmla="*/ 297827 h 386601"/>
                <a:gd name="connsiteX9" fmla="*/ 833312 w 1192890"/>
                <a:gd name="connsiteY9" fmla="*/ 307624 h 386601"/>
                <a:gd name="connsiteX10" fmla="*/ 911689 w 1192890"/>
                <a:gd name="connsiteY10" fmla="*/ 337015 h 386601"/>
                <a:gd name="connsiteX11" fmla="*/ 918221 w 1192890"/>
                <a:gd name="connsiteY11" fmla="*/ 363141 h 386601"/>
                <a:gd name="connsiteX12" fmla="*/ 954144 w 1192890"/>
                <a:gd name="connsiteY12" fmla="*/ 304358 h 386601"/>
                <a:gd name="connsiteX13" fmla="*/ 1006395 w 1192890"/>
                <a:gd name="connsiteY13" fmla="*/ 301092 h 386601"/>
                <a:gd name="connsiteX14" fmla="*/ 1055381 w 1192890"/>
                <a:gd name="connsiteY14" fmla="*/ 327218 h 386601"/>
                <a:gd name="connsiteX15" fmla="*/ 1107632 w 1192890"/>
                <a:gd name="connsiteY15" fmla="*/ 340281 h 386601"/>
                <a:gd name="connsiteX16" fmla="*/ 1150086 w 1192890"/>
                <a:gd name="connsiteY16" fmla="*/ 340281 h 386601"/>
                <a:gd name="connsiteX17" fmla="*/ 1192541 w 1192890"/>
                <a:gd name="connsiteY17" fmla="*/ 281498 h 386601"/>
                <a:gd name="connsiteX18" fmla="*/ 1166415 w 1192890"/>
                <a:gd name="connsiteY18" fmla="*/ 196590 h 386601"/>
                <a:gd name="connsiteX19" fmla="*/ 1101101 w 1192890"/>
                <a:gd name="connsiteY19" fmla="*/ 124744 h 386601"/>
                <a:gd name="connsiteX20" fmla="*/ 1058646 w 1192890"/>
                <a:gd name="connsiteY20" fmla="*/ 88821 h 386601"/>
                <a:gd name="connsiteX21" fmla="*/ 986801 w 1192890"/>
                <a:gd name="connsiteY21" fmla="*/ 56164 h 386601"/>
                <a:gd name="connsiteX22" fmla="*/ 901892 w 1192890"/>
                <a:gd name="connsiteY22" fmla="*/ 33304 h 386601"/>
                <a:gd name="connsiteX23" fmla="*/ 852906 w 1192890"/>
                <a:gd name="connsiteY23" fmla="*/ 33304 h 386601"/>
                <a:gd name="connsiteX24" fmla="*/ 660229 w 1192890"/>
                <a:gd name="connsiteY24" fmla="*/ 95352 h 386601"/>
                <a:gd name="connsiteX25" fmla="*/ 500209 w 1192890"/>
                <a:gd name="connsiteY25" fmla="*/ 13710 h 386601"/>
                <a:gd name="connsiteX26" fmla="*/ 356518 w 1192890"/>
                <a:gd name="connsiteY26" fmla="*/ 647 h 386601"/>
                <a:gd name="connsiteX27" fmla="*/ 212826 w 1192890"/>
                <a:gd name="connsiteY27" fmla="*/ 20241 h 386601"/>
                <a:gd name="connsiteX28" fmla="*/ 59338 w 1192890"/>
                <a:gd name="connsiteY28" fmla="*/ 49632 h 386601"/>
                <a:gd name="connsiteX29" fmla="*/ 555 w 1192890"/>
                <a:gd name="connsiteY29" fmla="*/ 98618 h 386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192890" h="386601">
                  <a:moveTo>
                    <a:pt x="555" y="98618"/>
                  </a:moveTo>
                  <a:cubicBezTo>
                    <a:pt x="-2711" y="122022"/>
                    <a:pt x="8176" y="165021"/>
                    <a:pt x="39744" y="190058"/>
                  </a:cubicBezTo>
                  <a:cubicBezTo>
                    <a:pt x="71312" y="215095"/>
                    <a:pt x="136626" y="231424"/>
                    <a:pt x="189966" y="248841"/>
                  </a:cubicBezTo>
                  <a:cubicBezTo>
                    <a:pt x="243306" y="266258"/>
                    <a:pt x="314608" y="280954"/>
                    <a:pt x="359784" y="294561"/>
                  </a:cubicBezTo>
                  <a:cubicBezTo>
                    <a:pt x="404960" y="308168"/>
                    <a:pt x="434895" y="317421"/>
                    <a:pt x="461021" y="330484"/>
                  </a:cubicBezTo>
                  <a:cubicBezTo>
                    <a:pt x="487147" y="343547"/>
                    <a:pt x="502931" y="364230"/>
                    <a:pt x="516538" y="372938"/>
                  </a:cubicBezTo>
                  <a:cubicBezTo>
                    <a:pt x="530145" y="381647"/>
                    <a:pt x="517627" y="392532"/>
                    <a:pt x="542664" y="382735"/>
                  </a:cubicBezTo>
                  <a:cubicBezTo>
                    <a:pt x="567701" y="372938"/>
                    <a:pt x="631927" y="328306"/>
                    <a:pt x="666761" y="314155"/>
                  </a:cubicBezTo>
                  <a:cubicBezTo>
                    <a:pt x="701595" y="300004"/>
                    <a:pt x="723911" y="298915"/>
                    <a:pt x="751669" y="297827"/>
                  </a:cubicBezTo>
                  <a:cubicBezTo>
                    <a:pt x="779427" y="296739"/>
                    <a:pt x="806642" y="301093"/>
                    <a:pt x="833312" y="307624"/>
                  </a:cubicBezTo>
                  <a:cubicBezTo>
                    <a:pt x="859982" y="314155"/>
                    <a:pt x="897538" y="327762"/>
                    <a:pt x="911689" y="337015"/>
                  </a:cubicBezTo>
                  <a:cubicBezTo>
                    <a:pt x="925840" y="346268"/>
                    <a:pt x="911145" y="368584"/>
                    <a:pt x="918221" y="363141"/>
                  </a:cubicBezTo>
                  <a:cubicBezTo>
                    <a:pt x="925297" y="357698"/>
                    <a:pt x="939448" y="314699"/>
                    <a:pt x="954144" y="304358"/>
                  </a:cubicBezTo>
                  <a:cubicBezTo>
                    <a:pt x="968840" y="294017"/>
                    <a:pt x="989522" y="297282"/>
                    <a:pt x="1006395" y="301092"/>
                  </a:cubicBezTo>
                  <a:cubicBezTo>
                    <a:pt x="1023268" y="304902"/>
                    <a:pt x="1038508" y="320687"/>
                    <a:pt x="1055381" y="327218"/>
                  </a:cubicBezTo>
                  <a:cubicBezTo>
                    <a:pt x="1072254" y="333749"/>
                    <a:pt x="1091848" y="338104"/>
                    <a:pt x="1107632" y="340281"/>
                  </a:cubicBezTo>
                  <a:cubicBezTo>
                    <a:pt x="1123416" y="342458"/>
                    <a:pt x="1135935" y="350078"/>
                    <a:pt x="1150086" y="340281"/>
                  </a:cubicBezTo>
                  <a:cubicBezTo>
                    <a:pt x="1164237" y="330484"/>
                    <a:pt x="1189819" y="305447"/>
                    <a:pt x="1192541" y="281498"/>
                  </a:cubicBezTo>
                  <a:cubicBezTo>
                    <a:pt x="1195263" y="257549"/>
                    <a:pt x="1181655" y="222716"/>
                    <a:pt x="1166415" y="196590"/>
                  </a:cubicBezTo>
                  <a:cubicBezTo>
                    <a:pt x="1151175" y="170464"/>
                    <a:pt x="1119062" y="142705"/>
                    <a:pt x="1101101" y="124744"/>
                  </a:cubicBezTo>
                  <a:cubicBezTo>
                    <a:pt x="1083140" y="106783"/>
                    <a:pt x="1077696" y="100251"/>
                    <a:pt x="1058646" y="88821"/>
                  </a:cubicBezTo>
                  <a:cubicBezTo>
                    <a:pt x="1039596" y="77391"/>
                    <a:pt x="1012927" y="65417"/>
                    <a:pt x="986801" y="56164"/>
                  </a:cubicBezTo>
                  <a:cubicBezTo>
                    <a:pt x="960675" y="46911"/>
                    <a:pt x="924208" y="37114"/>
                    <a:pt x="901892" y="33304"/>
                  </a:cubicBezTo>
                  <a:cubicBezTo>
                    <a:pt x="879576" y="29494"/>
                    <a:pt x="893183" y="22963"/>
                    <a:pt x="852906" y="33304"/>
                  </a:cubicBezTo>
                  <a:cubicBezTo>
                    <a:pt x="812629" y="43645"/>
                    <a:pt x="719012" y="98618"/>
                    <a:pt x="660229" y="95352"/>
                  </a:cubicBezTo>
                  <a:cubicBezTo>
                    <a:pt x="601446" y="92086"/>
                    <a:pt x="550827" y="29494"/>
                    <a:pt x="500209" y="13710"/>
                  </a:cubicBezTo>
                  <a:cubicBezTo>
                    <a:pt x="449591" y="-2074"/>
                    <a:pt x="404415" y="-441"/>
                    <a:pt x="356518" y="647"/>
                  </a:cubicBezTo>
                  <a:cubicBezTo>
                    <a:pt x="308621" y="1735"/>
                    <a:pt x="262356" y="12077"/>
                    <a:pt x="212826" y="20241"/>
                  </a:cubicBezTo>
                  <a:cubicBezTo>
                    <a:pt x="163296" y="28405"/>
                    <a:pt x="93084" y="36025"/>
                    <a:pt x="59338" y="49632"/>
                  </a:cubicBezTo>
                  <a:cubicBezTo>
                    <a:pt x="25592" y="63239"/>
                    <a:pt x="3821" y="75214"/>
                    <a:pt x="555" y="98618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フリーフォーム 5"/>
            <p:cNvSpPr/>
            <p:nvPr/>
          </p:nvSpPr>
          <p:spPr>
            <a:xfrm>
              <a:off x="3962355" y="2528467"/>
              <a:ext cx="1495828" cy="1334554"/>
            </a:xfrm>
            <a:custGeom>
              <a:avLst/>
              <a:gdLst>
                <a:gd name="connsiteX0" fmla="*/ 209129 w 1495828"/>
                <a:gd name="connsiteY0" fmla="*/ 686 h 1334554"/>
                <a:gd name="connsiteX1" fmla="*/ 264646 w 1495828"/>
                <a:gd name="connsiteY1" fmla="*/ 75797 h 1334554"/>
                <a:gd name="connsiteX2" fmla="*/ 326695 w 1495828"/>
                <a:gd name="connsiteY2" fmla="*/ 150909 h 1334554"/>
                <a:gd name="connsiteX3" fmla="*/ 392009 w 1495828"/>
                <a:gd name="connsiteY3" fmla="*/ 310929 h 1334554"/>
                <a:gd name="connsiteX4" fmla="*/ 382212 w 1495828"/>
                <a:gd name="connsiteY4" fmla="*/ 395837 h 1334554"/>
                <a:gd name="connsiteX5" fmla="*/ 326695 w 1495828"/>
                <a:gd name="connsiteY5" fmla="*/ 470949 h 1334554"/>
                <a:gd name="connsiteX6" fmla="*/ 218926 w 1495828"/>
                <a:gd name="connsiteY6" fmla="*/ 552592 h 1334554"/>
                <a:gd name="connsiteX7" fmla="*/ 101361 w 1495828"/>
                <a:gd name="connsiteY7" fmla="*/ 621172 h 1334554"/>
                <a:gd name="connsiteX8" fmla="*/ 45843 w 1495828"/>
                <a:gd name="connsiteY8" fmla="*/ 742003 h 1334554"/>
                <a:gd name="connsiteX9" fmla="*/ 123 w 1495828"/>
                <a:gd name="connsiteY9" fmla="*/ 875897 h 1334554"/>
                <a:gd name="connsiteX10" fmla="*/ 36046 w 1495828"/>
                <a:gd name="connsiteY10" fmla="*/ 1013057 h 1334554"/>
                <a:gd name="connsiteX11" fmla="*/ 137283 w 1495828"/>
                <a:gd name="connsiteY11" fmla="*/ 1176343 h 1334554"/>
                <a:gd name="connsiteX12" fmla="*/ 326695 w 1495828"/>
                <a:gd name="connsiteY12" fmla="*/ 1264517 h 1334554"/>
                <a:gd name="connsiteX13" fmla="*/ 408338 w 1495828"/>
                <a:gd name="connsiteY13" fmla="*/ 1310237 h 1334554"/>
                <a:gd name="connsiteX14" fmla="*/ 633672 w 1495828"/>
                <a:gd name="connsiteY14" fmla="*/ 1329832 h 1334554"/>
                <a:gd name="connsiteX15" fmla="*/ 810021 w 1495828"/>
                <a:gd name="connsiteY15" fmla="*/ 1333097 h 1334554"/>
                <a:gd name="connsiteX16" fmla="*/ 1019026 w 1495828"/>
                <a:gd name="connsiteY16" fmla="*/ 1310237 h 1334554"/>
                <a:gd name="connsiteX17" fmla="*/ 1179046 w 1495828"/>
                <a:gd name="connsiteY17" fmla="*/ 1280846 h 1334554"/>
                <a:gd name="connsiteX18" fmla="*/ 1342332 w 1495828"/>
                <a:gd name="connsiteY18" fmla="*/ 1195937 h 1334554"/>
                <a:gd name="connsiteX19" fmla="*/ 1440303 w 1495828"/>
                <a:gd name="connsiteY19" fmla="*/ 1091435 h 1334554"/>
                <a:gd name="connsiteX20" fmla="*/ 1495821 w 1495828"/>
                <a:gd name="connsiteY20" fmla="*/ 915086 h 1334554"/>
                <a:gd name="connsiteX21" fmla="*/ 1437038 w 1495828"/>
                <a:gd name="connsiteY21" fmla="*/ 761597 h 1334554"/>
                <a:gd name="connsiteX22" fmla="*/ 1231298 w 1495828"/>
                <a:gd name="connsiteY22" fmla="*/ 581983 h 1334554"/>
                <a:gd name="connsiteX23" fmla="*/ 1185578 w 1495828"/>
                <a:gd name="connsiteY23" fmla="*/ 444823 h 1334554"/>
                <a:gd name="connsiteX24" fmla="*/ 1169249 w 1495828"/>
                <a:gd name="connsiteY24" fmla="*/ 343586 h 1334554"/>
                <a:gd name="connsiteX25" fmla="*/ 1172515 w 1495828"/>
                <a:gd name="connsiteY25" fmla="*/ 245615 h 1334554"/>
                <a:gd name="connsiteX26" fmla="*/ 1241095 w 1495828"/>
                <a:gd name="connsiteY26" fmla="*/ 170503 h 1334554"/>
                <a:gd name="connsiteX27" fmla="*/ 1280283 w 1495828"/>
                <a:gd name="connsiteY27" fmla="*/ 163972 h 1334554"/>
                <a:gd name="connsiteX28" fmla="*/ 1263955 w 1495828"/>
                <a:gd name="connsiteY28" fmla="*/ 141112 h 1334554"/>
                <a:gd name="connsiteX29" fmla="*/ 1188843 w 1495828"/>
                <a:gd name="connsiteY29" fmla="*/ 124783 h 1334554"/>
                <a:gd name="connsiteX30" fmla="*/ 1097403 w 1495828"/>
                <a:gd name="connsiteY30" fmla="*/ 147643 h 1334554"/>
                <a:gd name="connsiteX31" fmla="*/ 1068012 w 1495828"/>
                <a:gd name="connsiteY31" fmla="*/ 180300 h 1334554"/>
                <a:gd name="connsiteX32" fmla="*/ 992901 w 1495828"/>
                <a:gd name="connsiteY32" fmla="*/ 128049 h 1334554"/>
                <a:gd name="connsiteX33" fmla="*/ 891663 w 1495828"/>
                <a:gd name="connsiteY33" fmla="*/ 128049 h 1334554"/>
                <a:gd name="connsiteX34" fmla="*/ 793692 w 1495828"/>
                <a:gd name="connsiteY34" fmla="*/ 154175 h 1334554"/>
                <a:gd name="connsiteX35" fmla="*/ 728378 w 1495828"/>
                <a:gd name="connsiteY35" fmla="*/ 186832 h 1334554"/>
                <a:gd name="connsiteX36" fmla="*/ 708783 w 1495828"/>
                <a:gd name="connsiteY36" fmla="*/ 212957 h 1334554"/>
                <a:gd name="connsiteX37" fmla="*/ 620609 w 1495828"/>
                <a:gd name="connsiteY37" fmla="*/ 147643 h 1334554"/>
                <a:gd name="connsiteX38" fmla="*/ 535701 w 1495828"/>
                <a:gd name="connsiteY38" fmla="*/ 111720 h 1334554"/>
                <a:gd name="connsiteX39" fmla="*/ 450792 w 1495828"/>
                <a:gd name="connsiteY39" fmla="*/ 88860 h 1334554"/>
                <a:gd name="connsiteX40" fmla="*/ 356086 w 1495828"/>
                <a:gd name="connsiteY40" fmla="*/ 62735 h 1334554"/>
                <a:gd name="connsiteX41" fmla="*/ 271178 w 1495828"/>
                <a:gd name="connsiteY41" fmla="*/ 39875 h 1334554"/>
                <a:gd name="connsiteX42" fmla="*/ 209129 w 1495828"/>
                <a:gd name="connsiteY42" fmla="*/ 686 h 133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495828" h="1334554">
                  <a:moveTo>
                    <a:pt x="209129" y="686"/>
                  </a:moveTo>
                  <a:cubicBezTo>
                    <a:pt x="208040" y="6673"/>
                    <a:pt x="245052" y="50760"/>
                    <a:pt x="264646" y="75797"/>
                  </a:cubicBezTo>
                  <a:cubicBezTo>
                    <a:pt x="284240" y="100834"/>
                    <a:pt x="305468" y="111720"/>
                    <a:pt x="326695" y="150909"/>
                  </a:cubicBezTo>
                  <a:cubicBezTo>
                    <a:pt x="347922" y="190098"/>
                    <a:pt x="382756" y="270108"/>
                    <a:pt x="392009" y="310929"/>
                  </a:cubicBezTo>
                  <a:cubicBezTo>
                    <a:pt x="401262" y="351750"/>
                    <a:pt x="393098" y="369167"/>
                    <a:pt x="382212" y="395837"/>
                  </a:cubicBezTo>
                  <a:cubicBezTo>
                    <a:pt x="371326" y="422507"/>
                    <a:pt x="353909" y="444823"/>
                    <a:pt x="326695" y="470949"/>
                  </a:cubicBezTo>
                  <a:cubicBezTo>
                    <a:pt x="299481" y="497075"/>
                    <a:pt x="256482" y="527555"/>
                    <a:pt x="218926" y="552592"/>
                  </a:cubicBezTo>
                  <a:cubicBezTo>
                    <a:pt x="181370" y="577629"/>
                    <a:pt x="130208" y="589604"/>
                    <a:pt x="101361" y="621172"/>
                  </a:cubicBezTo>
                  <a:cubicBezTo>
                    <a:pt x="72514" y="652740"/>
                    <a:pt x="62716" y="699549"/>
                    <a:pt x="45843" y="742003"/>
                  </a:cubicBezTo>
                  <a:cubicBezTo>
                    <a:pt x="28970" y="784457"/>
                    <a:pt x="1756" y="830721"/>
                    <a:pt x="123" y="875897"/>
                  </a:cubicBezTo>
                  <a:cubicBezTo>
                    <a:pt x="-1510" y="921073"/>
                    <a:pt x="13186" y="962983"/>
                    <a:pt x="36046" y="1013057"/>
                  </a:cubicBezTo>
                  <a:cubicBezTo>
                    <a:pt x="58906" y="1063131"/>
                    <a:pt x="88841" y="1134433"/>
                    <a:pt x="137283" y="1176343"/>
                  </a:cubicBezTo>
                  <a:cubicBezTo>
                    <a:pt x="185724" y="1218253"/>
                    <a:pt x="281519" y="1242201"/>
                    <a:pt x="326695" y="1264517"/>
                  </a:cubicBezTo>
                  <a:cubicBezTo>
                    <a:pt x="371871" y="1286833"/>
                    <a:pt x="357175" y="1299351"/>
                    <a:pt x="408338" y="1310237"/>
                  </a:cubicBezTo>
                  <a:cubicBezTo>
                    <a:pt x="459501" y="1321123"/>
                    <a:pt x="566725" y="1326022"/>
                    <a:pt x="633672" y="1329832"/>
                  </a:cubicBezTo>
                  <a:cubicBezTo>
                    <a:pt x="700619" y="1333642"/>
                    <a:pt x="745795" y="1336363"/>
                    <a:pt x="810021" y="1333097"/>
                  </a:cubicBezTo>
                  <a:cubicBezTo>
                    <a:pt x="874247" y="1329831"/>
                    <a:pt x="957522" y="1318945"/>
                    <a:pt x="1019026" y="1310237"/>
                  </a:cubicBezTo>
                  <a:cubicBezTo>
                    <a:pt x="1080530" y="1301529"/>
                    <a:pt x="1125162" y="1299896"/>
                    <a:pt x="1179046" y="1280846"/>
                  </a:cubicBezTo>
                  <a:cubicBezTo>
                    <a:pt x="1232930" y="1261796"/>
                    <a:pt x="1298789" y="1227505"/>
                    <a:pt x="1342332" y="1195937"/>
                  </a:cubicBezTo>
                  <a:cubicBezTo>
                    <a:pt x="1385875" y="1164369"/>
                    <a:pt x="1414722" y="1138243"/>
                    <a:pt x="1440303" y="1091435"/>
                  </a:cubicBezTo>
                  <a:cubicBezTo>
                    <a:pt x="1465884" y="1044627"/>
                    <a:pt x="1496365" y="970059"/>
                    <a:pt x="1495821" y="915086"/>
                  </a:cubicBezTo>
                  <a:cubicBezTo>
                    <a:pt x="1495277" y="860113"/>
                    <a:pt x="1481125" y="817114"/>
                    <a:pt x="1437038" y="761597"/>
                  </a:cubicBezTo>
                  <a:cubicBezTo>
                    <a:pt x="1392951" y="706080"/>
                    <a:pt x="1273208" y="634779"/>
                    <a:pt x="1231298" y="581983"/>
                  </a:cubicBezTo>
                  <a:cubicBezTo>
                    <a:pt x="1189388" y="529187"/>
                    <a:pt x="1195919" y="484556"/>
                    <a:pt x="1185578" y="444823"/>
                  </a:cubicBezTo>
                  <a:cubicBezTo>
                    <a:pt x="1175237" y="405090"/>
                    <a:pt x="1171426" y="376787"/>
                    <a:pt x="1169249" y="343586"/>
                  </a:cubicBezTo>
                  <a:cubicBezTo>
                    <a:pt x="1167072" y="310385"/>
                    <a:pt x="1160541" y="274462"/>
                    <a:pt x="1172515" y="245615"/>
                  </a:cubicBezTo>
                  <a:cubicBezTo>
                    <a:pt x="1184489" y="216768"/>
                    <a:pt x="1223134" y="184110"/>
                    <a:pt x="1241095" y="170503"/>
                  </a:cubicBezTo>
                  <a:cubicBezTo>
                    <a:pt x="1259056" y="156896"/>
                    <a:pt x="1276473" y="168871"/>
                    <a:pt x="1280283" y="163972"/>
                  </a:cubicBezTo>
                  <a:cubicBezTo>
                    <a:pt x="1284093" y="159073"/>
                    <a:pt x="1279195" y="147643"/>
                    <a:pt x="1263955" y="141112"/>
                  </a:cubicBezTo>
                  <a:cubicBezTo>
                    <a:pt x="1248715" y="134581"/>
                    <a:pt x="1216602" y="123695"/>
                    <a:pt x="1188843" y="124783"/>
                  </a:cubicBezTo>
                  <a:cubicBezTo>
                    <a:pt x="1161084" y="125872"/>
                    <a:pt x="1117542" y="138390"/>
                    <a:pt x="1097403" y="147643"/>
                  </a:cubicBezTo>
                  <a:cubicBezTo>
                    <a:pt x="1077264" y="156896"/>
                    <a:pt x="1085429" y="183566"/>
                    <a:pt x="1068012" y="180300"/>
                  </a:cubicBezTo>
                  <a:cubicBezTo>
                    <a:pt x="1050595" y="177034"/>
                    <a:pt x="1022292" y="136757"/>
                    <a:pt x="992901" y="128049"/>
                  </a:cubicBezTo>
                  <a:cubicBezTo>
                    <a:pt x="963510" y="119341"/>
                    <a:pt x="924864" y="123695"/>
                    <a:pt x="891663" y="128049"/>
                  </a:cubicBezTo>
                  <a:cubicBezTo>
                    <a:pt x="858462" y="132403"/>
                    <a:pt x="820906" y="144378"/>
                    <a:pt x="793692" y="154175"/>
                  </a:cubicBezTo>
                  <a:cubicBezTo>
                    <a:pt x="766478" y="163972"/>
                    <a:pt x="742529" y="177035"/>
                    <a:pt x="728378" y="186832"/>
                  </a:cubicBezTo>
                  <a:cubicBezTo>
                    <a:pt x="714227" y="196629"/>
                    <a:pt x="726744" y="219488"/>
                    <a:pt x="708783" y="212957"/>
                  </a:cubicBezTo>
                  <a:cubicBezTo>
                    <a:pt x="690822" y="206426"/>
                    <a:pt x="649456" y="164516"/>
                    <a:pt x="620609" y="147643"/>
                  </a:cubicBezTo>
                  <a:cubicBezTo>
                    <a:pt x="591762" y="130770"/>
                    <a:pt x="564004" y="121517"/>
                    <a:pt x="535701" y="111720"/>
                  </a:cubicBezTo>
                  <a:cubicBezTo>
                    <a:pt x="507398" y="101923"/>
                    <a:pt x="450792" y="88860"/>
                    <a:pt x="450792" y="88860"/>
                  </a:cubicBezTo>
                  <a:lnTo>
                    <a:pt x="356086" y="62735"/>
                  </a:lnTo>
                  <a:cubicBezTo>
                    <a:pt x="326150" y="54571"/>
                    <a:pt x="294038" y="50216"/>
                    <a:pt x="271178" y="39875"/>
                  </a:cubicBezTo>
                  <a:cubicBezTo>
                    <a:pt x="248318" y="29534"/>
                    <a:pt x="210218" y="-5301"/>
                    <a:pt x="209129" y="686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93688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6314448" y="218306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6546818" y="214343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/楕円 55"/>
          <p:cNvSpPr/>
          <p:nvPr/>
        </p:nvSpPr>
        <p:spPr>
          <a:xfrm>
            <a:off x="6567328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/>
        </p:nvSpPr>
        <p:spPr>
          <a:xfrm>
            <a:off x="6327540" y="506698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8" name="円/楕円 57"/>
          <p:cNvSpPr/>
          <p:nvPr/>
        </p:nvSpPr>
        <p:spPr>
          <a:xfrm>
            <a:off x="8223664" y="221997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58"/>
          <p:cNvSpPr/>
          <p:nvPr/>
        </p:nvSpPr>
        <p:spPr>
          <a:xfrm>
            <a:off x="8102091" y="2450258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円/楕円 59"/>
          <p:cNvSpPr/>
          <p:nvPr/>
        </p:nvSpPr>
        <p:spPr>
          <a:xfrm>
            <a:off x="8066213" y="2247106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円/楕円 60"/>
          <p:cNvSpPr/>
          <p:nvPr/>
        </p:nvSpPr>
        <p:spPr>
          <a:xfrm>
            <a:off x="7942826" y="2249167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/>
          <p:cNvSpPr/>
          <p:nvPr/>
        </p:nvSpPr>
        <p:spPr>
          <a:xfrm>
            <a:off x="8275763" y="242725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065380" y="-12526"/>
            <a:ext cx="50650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赤玉３個と白玉４個が入った袋から、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078653" y="343322"/>
            <a:ext cx="43602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同時に２個の玉を取り出すとき、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104946" y="689748"/>
            <a:ext cx="46197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２個が同じ色である確率を求めよ。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87" name="円/楕円 86"/>
          <p:cNvSpPr/>
          <p:nvPr/>
        </p:nvSpPr>
        <p:spPr>
          <a:xfrm>
            <a:off x="6776878" y="215309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7028767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円/楕円 110"/>
          <p:cNvSpPr/>
          <p:nvPr/>
        </p:nvSpPr>
        <p:spPr>
          <a:xfrm>
            <a:off x="8275763" y="2039617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円/楕円 111"/>
          <p:cNvSpPr/>
          <p:nvPr/>
        </p:nvSpPr>
        <p:spPr>
          <a:xfrm>
            <a:off x="7902775" y="2089160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円/楕円 112"/>
          <p:cNvSpPr/>
          <p:nvPr/>
        </p:nvSpPr>
        <p:spPr>
          <a:xfrm>
            <a:off x="8491676" y="2322789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円/楕円 113"/>
          <p:cNvSpPr/>
          <p:nvPr/>
        </p:nvSpPr>
        <p:spPr>
          <a:xfrm>
            <a:off x="7942476" y="2450258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/>
          <p:cNvSpPr/>
          <p:nvPr/>
        </p:nvSpPr>
        <p:spPr>
          <a:xfrm>
            <a:off x="7537785" y="1619774"/>
            <a:ext cx="1226608" cy="1094360"/>
          </a:xfrm>
          <a:custGeom>
            <a:avLst/>
            <a:gdLst>
              <a:gd name="connsiteX0" fmla="*/ 209129 w 1495828"/>
              <a:gd name="connsiteY0" fmla="*/ 686 h 1334554"/>
              <a:gd name="connsiteX1" fmla="*/ 264646 w 1495828"/>
              <a:gd name="connsiteY1" fmla="*/ 75797 h 1334554"/>
              <a:gd name="connsiteX2" fmla="*/ 326695 w 1495828"/>
              <a:gd name="connsiteY2" fmla="*/ 150909 h 1334554"/>
              <a:gd name="connsiteX3" fmla="*/ 392009 w 1495828"/>
              <a:gd name="connsiteY3" fmla="*/ 310929 h 1334554"/>
              <a:gd name="connsiteX4" fmla="*/ 382212 w 1495828"/>
              <a:gd name="connsiteY4" fmla="*/ 395837 h 1334554"/>
              <a:gd name="connsiteX5" fmla="*/ 326695 w 1495828"/>
              <a:gd name="connsiteY5" fmla="*/ 470949 h 1334554"/>
              <a:gd name="connsiteX6" fmla="*/ 218926 w 1495828"/>
              <a:gd name="connsiteY6" fmla="*/ 552592 h 1334554"/>
              <a:gd name="connsiteX7" fmla="*/ 101361 w 1495828"/>
              <a:gd name="connsiteY7" fmla="*/ 621172 h 1334554"/>
              <a:gd name="connsiteX8" fmla="*/ 45843 w 1495828"/>
              <a:gd name="connsiteY8" fmla="*/ 742003 h 1334554"/>
              <a:gd name="connsiteX9" fmla="*/ 123 w 1495828"/>
              <a:gd name="connsiteY9" fmla="*/ 875897 h 1334554"/>
              <a:gd name="connsiteX10" fmla="*/ 36046 w 1495828"/>
              <a:gd name="connsiteY10" fmla="*/ 1013057 h 1334554"/>
              <a:gd name="connsiteX11" fmla="*/ 137283 w 1495828"/>
              <a:gd name="connsiteY11" fmla="*/ 1176343 h 1334554"/>
              <a:gd name="connsiteX12" fmla="*/ 326695 w 1495828"/>
              <a:gd name="connsiteY12" fmla="*/ 1264517 h 1334554"/>
              <a:gd name="connsiteX13" fmla="*/ 408338 w 1495828"/>
              <a:gd name="connsiteY13" fmla="*/ 1310237 h 1334554"/>
              <a:gd name="connsiteX14" fmla="*/ 633672 w 1495828"/>
              <a:gd name="connsiteY14" fmla="*/ 1329832 h 1334554"/>
              <a:gd name="connsiteX15" fmla="*/ 810021 w 1495828"/>
              <a:gd name="connsiteY15" fmla="*/ 1333097 h 1334554"/>
              <a:gd name="connsiteX16" fmla="*/ 1019026 w 1495828"/>
              <a:gd name="connsiteY16" fmla="*/ 1310237 h 1334554"/>
              <a:gd name="connsiteX17" fmla="*/ 1179046 w 1495828"/>
              <a:gd name="connsiteY17" fmla="*/ 1280846 h 1334554"/>
              <a:gd name="connsiteX18" fmla="*/ 1342332 w 1495828"/>
              <a:gd name="connsiteY18" fmla="*/ 1195937 h 1334554"/>
              <a:gd name="connsiteX19" fmla="*/ 1440303 w 1495828"/>
              <a:gd name="connsiteY19" fmla="*/ 1091435 h 1334554"/>
              <a:gd name="connsiteX20" fmla="*/ 1495821 w 1495828"/>
              <a:gd name="connsiteY20" fmla="*/ 915086 h 1334554"/>
              <a:gd name="connsiteX21" fmla="*/ 1437038 w 1495828"/>
              <a:gd name="connsiteY21" fmla="*/ 761597 h 1334554"/>
              <a:gd name="connsiteX22" fmla="*/ 1231298 w 1495828"/>
              <a:gd name="connsiteY22" fmla="*/ 581983 h 1334554"/>
              <a:gd name="connsiteX23" fmla="*/ 1185578 w 1495828"/>
              <a:gd name="connsiteY23" fmla="*/ 444823 h 1334554"/>
              <a:gd name="connsiteX24" fmla="*/ 1169249 w 1495828"/>
              <a:gd name="connsiteY24" fmla="*/ 343586 h 1334554"/>
              <a:gd name="connsiteX25" fmla="*/ 1172515 w 1495828"/>
              <a:gd name="connsiteY25" fmla="*/ 245615 h 1334554"/>
              <a:gd name="connsiteX26" fmla="*/ 1241095 w 1495828"/>
              <a:gd name="connsiteY26" fmla="*/ 170503 h 1334554"/>
              <a:gd name="connsiteX27" fmla="*/ 1280283 w 1495828"/>
              <a:gd name="connsiteY27" fmla="*/ 163972 h 1334554"/>
              <a:gd name="connsiteX28" fmla="*/ 1263955 w 1495828"/>
              <a:gd name="connsiteY28" fmla="*/ 141112 h 1334554"/>
              <a:gd name="connsiteX29" fmla="*/ 1188843 w 1495828"/>
              <a:gd name="connsiteY29" fmla="*/ 124783 h 1334554"/>
              <a:gd name="connsiteX30" fmla="*/ 1097403 w 1495828"/>
              <a:gd name="connsiteY30" fmla="*/ 147643 h 1334554"/>
              <a:gd name="connsiteX31" fmla="*/ 1068012 w 1495828"/>
              <a:gd name="connsiteY31" fmla="*/ 180300 h 1334554"/>
              <a:gd name="connsiteX32" fmla="*/ 992901 w 1495828"/>
              <a:gd name="connsiteY32" fmla="*/ 128049 h 1334554"/>
              <a:gd name="connsiteX33" fmla="*/ 891663 w 1495828"/>
              <a:gd name="connsiteY33" fmla="*/ 128049 h 1334554"/>
              <a:gd name="connsiteX34" fmla="*/ 793692 w 1495828"/>
              <a:gd name="connsiteY34" fmla="*/ 154175 h 1334554"/>
              <a:gd name="connsiteX35" fmla="*/ 728378 w 1495828"/>
              <a:gd name="connsiteY35" fmla="*/ 186832 h 1334554"/>
              <a:gd name="connsiteX36" fmla="*/ 708783 w 1495828"/>
              <a:gd name="connsiteY36" fmla="*/ 212957 h 1334554"/>
              <a:gd name="connsiteX37" fmla="*/ 620609 w 1495828"/>
              <a:gd name="connsiteY37" fmla="*/ 147643 h 1334554"/>
              <a:gd name="connsiteX38" fmla="*/ 535701 w 1495828"/>
              <a:gd name="connsiteY38" fmla="*/ 111720 h 1334554"/>
              <a:gd name="connsiteX39" fmla="*/ 450792 w 1495828"/>
              <a:gd name="connsiteY39" fmla="*/ 88860 h 1334554"/>
              <a:gd name="connsiteX40" fmla="*/ 356086 w 1495828"/>
              <a:gd name="connsiteY40" fmla="*/ 62735 h 1334554"/>
              <a:gd name="connsiteX41" fmla="*/ 271178 w 1495828"/>
              <a:gd name="connsiteY41" fmla="*/ 39875 h 1334554"/>
              <a:gd name="connsiteX42" fmla="*/ 209129 w 1495828"/>
              <a:gd name="connsiteY42" fmla="*/ 686 h 1334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495828" h="1334554">
                <a:moveTo>
                  <a:pt x="209129" y="686"/>
                </a:moveTo>
                <a:cubicBezTo>
                  <a:pt x="208040" y="6673"/>
                  <a:pt x="245052" y="50760"/>
                  <a:pt x="264646" y="75797"/>
                </a:cubicBezTo>
                <a:cubicBezTo>
                  <a:pt x="284240" y="100834"/>
                  <a:pt x="305468" y="111720"/>
                  <a:pt x="326695" y="150909"/>
                </a:cubicBezTo>
                <a:cubicBezTo>
                  <a:pt x="347922" y="190098"/>
                  <a:pt x="382756" y="270108"/>
                  <a:pt x="392009" y="310929"/>
                </a:cubicBezTo>
                <a:cubicBezTo>
                  <a:pt x="401262" y="351750"/>
                  <a:pt x="393098" y="369167"/>
                  <a:pt x="382212" y="395837"/>
                </a:cubicBezTo>
                <a:cubicBezTo>
                  <a:pt x="371326" y="422507"/>
                  <a:pt x="353909" y="444823"/>
                  <a:pt x="326695" y="470949"/>
                </a:cubicBezTo>
                <a:cubicBezTo>
                  <a:pt x="299481" y="497075"/>
                  <a:pt x="256482" y="527555"/>
                  <a:pt x="218926" y="552592"/>
                </a:cubicBezTo>
                <a:cubicBezTo>
                  <a:pt x="181370" y="577629"/>
                  <a:pt x="130208" y="589604"/>
                  <a:pt x="101361" y="621172"/>
                </a:cubicBezTo>
                <a:cubicBezTo>
                  <a:pt x="72514" y="652740"/>
                  <a:pt x="62716" y="699549"/>
                  <a:pt x="45843" y="742003"/>
                </a:cubicBezTo>
                <a:cubicBezTo>
                  <a:pt x="28970" y="784457"/>
                  <a:pt x="1756" y="830721"/>
                  <a:pt x="123" y="875897"/>
                </a:cubicBezTo>
                <a:cubicBezTo>
                  <a:pt x="-1510" y="921073"/>
                  <a:pt x="13186" y="962983"/>
                  <a:pt x="36046" y="1013057"/>
                </a:cubicBezTo>
                <a:cubicBezTo>
                  <a:pt x="58906" y="1063131"/>
                  <a:pt x="88841" y="1134433"/>
                  <a:pt x="137283" y="1176343"/>
                </a:cubicBezTo>
                <a:cubicBezTo>
                  <a:pt x="185724" y="1218253"/>
                  <a:pt x="281519" y="1242201"/>
                  <a:pt x="326695" y="1264517"/>
                </a:cubicBezTo>
                <a:cubicBezTo>
                  <a:pt x="371871" y="1286833"/>
                  <a:pt x="357175" y="1299351"/>
                  <a:pt x="408338" y="1310237"/>
                </a:cubicBezTo>
                <a:cubicBezTo>
                  <a:pt x="459501" y="1321123"/>
                  <a:pt x="566725" y="1326022"/>
                  <a:pt x="633672" y="1329832"/>
                </a:cubicBezTo>
                <a:cubicBezTo>
                  <a:pt x="700619" y="1333642"/>
                  <a:pt x="745795" y="1336363"/>
                  <a:pt x="810021" y="1333097"/>
                </a:cubicBezTo>
                <a:cubicBezTo>
                  <a:pt x="874247" y="1329831"/>
                  <a:pt x="957522" y="1318945"/>
                  <a:pt x="1019026" y="1310237"/>
                </a:cubicBezTo>
                <a:cubicBezTo>
                  <a:pt x="1080530" y="1301529"/>
                  <a:pt x="1125162" y="1299896"/>
                  <a:pt x="1179046" y="1280846"/>
                </a:cubicBezTo>
                <a:cubicBezTo>
                  <a:pt x="1232930" y="1261796"/>
                  <a:pt x="1298789" y="1227505"/>
                  <a:pt x="1342332" y="1195937"/>
                </a:cubicBezTo>
                <a:cubicBezTo>
                  <a:pt x="1385875" y="1164369"/>
                  <a:pt x="1414722" y="1138243"/>
                  <a:pt x="1440303" y="1091435"/>
                </a:cubicBezTo>
                <a:cubicBezTo>
                  <a:pt x="1465884" y="1044627"/>
                  <a:pt x="1496365" y="970059"/>
                  <a:pt x="1495821" y="915086"/>
                </a:cubicBezTo>
                <a:cubicBezTo>
                  <a:pt x="1495277" y="860113"/>
                  <a:pt x="1481125" y="817114"/>
                  <a:pt x="1437038" y="761597"/>
                </a:cubicBezTo>
                <a:cubicBezTo>
                  <a:pt x="1392951" y="706080"/>
                  <a:pt x="1273208" y="634779"/>
                  <a:pt x="1231298" y="581983"/>
                </a:cubicBezTo>
                <a:cubicBezTo>
                  <a:pt x="1189388" y="529187"/>
                  <a:pt x="1195919" y="484556"/>
                  <a:pt x="1185578" y="444823"/>
                </a:cubicBezTo>
                <a:cubicBezTo>
                  <a:pt x="1175237" y="405090"/>
                  <a:pt x="1171426" y="376787"/>
                  <a:pt x="1169249" y="343586"/>
                </a:cubicBezTo>
                <a:cubicBezTo>
                  <a:pt x="1167072" y="310385"/>
                  <a:pt x="1160541" y="274462"/>
                  <a:pt x="1172515" y="245615"/>
                </a:cubicBezTo>
                <a:cubicBezTo>
                  <a:pt x="1184489" y="216768"/>
                  <a:pt x="1223134" y="184110"/>
                  <a:pt x="1241095" y="170503"/>
                </a:cubicBezTo>
                <a:cubicBezTo>
                  <a:pt x="1259056" y="156896"/>
                  <a:pt x="1276473" y="168871"/>
                  <a:pt x="1280283" y="163972"/>
                </a:cubicBezTo>
                <a:cubicBezTo>
                  <a:pt x="1284093" y="159073"/>
                  <a:pt x="1279195" y="147643"/>
                  <a:pt x="1263955" y="141112"/>
                </a:cubicBezTo>
                <a:cubicBezTo>
                  <a:pt x="1248715" y="134581"/>
                  <a:pt x="1216602" y="123695"/>
                  <a:pt x="1188843" y="124783"/>
                </a:cubicBezTo>
                <a:cubicBezTo>
                  <a:pt x="1161084" y="125872"/>
                  <a:pt x="1117542" y="138390"/>
                  <a:pt x="1097403" y="147643"/>
                </a:cubicBezTo>
                <a:cubicBezTo>
                  <a:pt x="1077264" y="156896"/>
                  <a:pt x="1085429" y="183566"/>
                  <a:pt x="1068012" y="180300"/>
                </a:cubicBezTo>
                <a:cubicBezTo>
                  <a:pt x="1050595" y="177034"/>
                  <a:pt x="1022292" y="136757"/>
                  <a:pt x="992901" y="128049"/>
                </a:cubicBezTo>
                <a:cubicBezTo>
                  <a:pt x="963510" y="119341"/>
                  <a:pt x="924864" y="123695"/>
                  <a:pt x="891663" y="128049"/>
                </a:cubicBezTo>
                <a:cubicBezTo>
                  <a:pt x="858462" y="132403"/>
                  <a:pt x="820906" y="144378"/>
                  <a:pt x="793692" y="154175"/>
                </a:cubicBezTo>
                <a:cubicBezTo>
                  <a:pt x="766478" y="163972"/>
                  <a:pt x="742529" y="177035"/>
                  <a:pt x="728378" y="186832"/>
                </a:cubicBezTo>
                <a:cubicBezTo>
                  <a:pt x="714227" y="196629"/>
                  <a:pt x="726744" y="219488"/>
                  <a:pt x="708783" y="212957"/>
                </a:cubicBezTo>
                <a:cubicBezTo>
                  <a:pt x="690822" y="206426"/>
                  <a:pt x="649456" y="164516"/>
                  <a:pt x="620609" y="147643"/>
                </a:cubicBezTo>
                <a:cubicBezTo>
                  <a:pt x="591762" y="130770"/>
                  <a:pt x="564004" y="121517"/>
                  <a:pt x="535701" y="111720"/>
                </a:cubicBezTo>
                <a:cubicBezTo>
                  <a:pt x="507398" y="101923"/>
                  <a:pt x="450792" y="88860"/>
                  <a:pt x="450792" y="88860"/>
                </a:cubicBezTo>
                <a:lnTo>
                  <a:pt x="356086" y="62735"/>
                </a:lnTo>
                <a:cubicBezTo>
                  <a:pt x="326150" y="54571"/>
                  <a:pt x="294038" y="50216"/>
                  <a:pt x="271178" y="39875"/>
                </a:cubicBezTo>
                <a:cubicBezTo>
                  <a:pt x="248318" y="29534"/>
                  <a:pt x="210218" y="-5301"/>
                  <a:pt x="209129" y="686"/>
                </a:cubicBezTo>
                <a:close/>
              </a:path>
            </a:pathLst>
          </a:cu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" name="フローチャート : 代替処理 206"/>
          <p:cNvSpPr/>
          <p:nvPr/>
        </p:nvSpPr>
        <p:spPr>
          <a:xfrm>
            <a:off x="35496" y="58187"/>
            <a:ext cx="870853" cy="706517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練習３５</a:t>
            </a:r>
          </a:p>
        </p:txBody>
      </p:sp>
    </p:spTree>
    <p:extLst>
      <p:ext uri="{BB962C8B-B14F-4D97-AF65-F5344CB8AC3E}">
        <p14:creationId xmlns:p14="http://schemas.microsoft.com/office/powerpoint/2010/main" val="2357499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7539072" y="1475351"/>
            <a:ext cx="1226608" cy="1241625"/>
            <a:chOff x="3962355" y="2348880"/>
            <a:chExt cx="1495828" cy="1514141"/>
          </a:xfrm>
          <a:solidFill>
            <a:schemeClr val="bg1">
              <a:lumMod val="85000"/>
            </a:schemeClr>
          </a:solidFill>
        </p:grpSpPr>
        <p:sp>
          <p:nvSpPr>
            <p:cNvPr id="5" name="フリーフォーム 4"/>
            <p:cNvSpPr/>
            <p:nvPr/>
          </p:nvSpPr>
          <p:spPr>
            <a:xfrm>
              <a:off x="4139952" y="2348880"/>
              <a:ext cx="1179897" cy="386601"/>
            </a:xfrm>
            <a:custGeom>
              <a:avLst/>
              <a:gdLst>
                <a:gd name="connsiteX0" fmla="*/ 555 w 1192890"/>
                <a:gd name="connsiteY0" fmla="*/ 98618 h 386601"/>
                <a:gd name="connsiteX1" fmla="*/ 39744 w 1192890"/>
                <a:gd name="connsiteY1" fmla="*/ 190058 h 386601"/>
                <a:gd name="connsiteX2" fmla="*/ 189966 w 1192890"/>
                <a:gd name="connsiteY2" fmla="*/ 248841 h 386601"/>
                <a:gd name="connsiteX3" fmla="*/ 359784 w 1192890"/>
                <a:gd name="connsiteY3" fmla="*/ 294561 h 386601"/>
                <a:gd name="connsiteX4" fmla="*/ 461021 w 1192890"/>
                <a:gd name="connsiteY4" fmla="*/ 330484 h 386601"/>
                <a:gd name="connsiteX5" fmla="*/ 516538 w 1192890"/>
                <a:gd name="connsiteY5" fmla="*/ 372938 h 386601"/>
                <a:gd name="connsiteX6" fmla="*/ 542664 w 1192890"/>
                <a:gd name="connsiteY6" fmla="*/ 382735 h 386601"/>
                <a:gd name="connsiteX7" fmla="*/ 666761 w 1192890"/>
                <a:gd name="connsiteY7" fmla="*/ 314155 h 386601"/>
                <a:gd name="connsiteX8" fmla="*/ 751669 w 1192890"/>
                <a:gd name="connsiteY8" fmla="*/ 297827 h 386601"/>
                <a:gd name="connsiteX9" fmla="*/ 833312 w 1192890"/>
                <a:gd name="connsiteY9" fmla="*/ 307624 h 386601"/>
                <a:gd name="connsiteX10" fmla="*/ 911689 w 1192890"/>
                <a:gd name="connsiteY10" fmla="*/ 337015 h 386601"/>
                <a:gd name="connsiteX11" fmla="*/ 918221 w 1192890"/>
                <a:gd name="connsiteY11" fmla="*/ 363141 h 386601"/>
                <a:gd name="connsiteX12" fmla="*/ 954144 w 1192890"/>
                <a:gd name="connsiteY12" fmla="*/ 304358 h 386601"/>
                <a:gd name="connsiteX13" fmla="*/ 1006395 w 1192890"/>
                <a:gd name="connsiteY13" fmla="*/ 301092 h 386601"/>
                <a:gd name="connsiteX14" fmla="*/ 1055381 w 1192890"/>
                <a:gd name="connsiteY14" fmla="*/ 327218 h 386601"/>
                <a:gd name="connsiteX15" fmla="*/ 1107632 w 1192890"/>
                <a:gd name="connsiteY15" fmla="*/ 340281 h 386601"/>
                <a:gd name="connsiteX16" fmla="*/ 1150086 w 1192890"/>
                <a:gd name="connsiteY16" fmla="*/ 340281 h 386601"/>
                <a:gd name="connsiteX17" fmla="*/ 1192541 w 1192890"/>
                <a:gd name="connsiteY17" fmla="*/ 281498 h 386601"/>
                <a:gd name="connsiteX18" fmla="*/ 1166415 w 1192890"/>
                <a:gd name="connsiteY18" fmla="*/ 196590 h 386601"/>
                <a:gd name="connsiteX19" fmla="*/ 1101101 w 1192890"/>
                <a:gd name="connsiteY19" fmla="*/ 124744 h 386601"/>
                <a:gd name="connsiteX20" fmla="*/ 1058646 w 1192890"/>
                <a:gd name="connsiteY20" fmla="*/ 88821 h 386601"/>
                <a:gd name="connsiteX21" fmla="*/ 986801 w 1192890"/>
                <a:gd name="connsiteY21" fmla="*/ 56164 h 386601"/>
                <a:gd name="connsiteX22" fmla="*/ 901892 w 1192890"/>
                <a:gd name="connsiteY22" fmla="*/ 33304 h 386601"/>
                <a:gd name="connsiteX23" fmla="*/ 852906 w 1192890"/>
                <a:gd name="connsiteY23" fmla="*/ 33304 h 386601"/>
                <a:gd name="connsiteX24" fmla="*/ 660229 w 1192890"/>
                <a:gd name="connsiteY24" fmla="*/ 95352 h 386601"/>
                <a:gd name="connsiteX25" fmla="*/ 500209 w 1192890"/>
                <a:gd name="connsiteY25" fmla="*/ 13710 h 386601"/>
                <a:gd name="connsiteX26" fmla="*/ 356518 w 1192890"/>
                <a:gd name="connsiteY26" fmla="*/ 647 h 386601"/>
                <a:gd name="connsiteX27" fmla="*/ 212826 w 1192890"/>
                <a:gd name="connsiteY27" fmla="*/ 20241 h 386601"/>
                <a:gd name="connsiteX28" fmla="*/ 59338 w 1192890"/>
                <a:gd name="connsiteY28" fmla="*/ 49632 h 386601"/>
                <a:gd name="connsiteX29" fmla="*/ 555 w 1192890"/>
                <a:gd name="connsiteY29" fmla="*/ 98618 h 386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192890" h="386601">
                  <a:moveTo>
                    <a:pt x="555" y="98618"/>
                  </a:moveTo>
                  <a:cubicBezTo>
                    <a:pt x="-2711" y="122022"/>
                    <a:pt x="8176" y="165021"/>
                    <a:pt x="39744" y="190058"/>
                  </a:cubicBezTo>
                  <a:cubicBezTo>
                    <a:pt x="71312" y="215095"/>
                    <a:pt x="136626" y="231424"/>
                    <a:pt x="189966" y="248841"/>
                  </a:cubicBezTo>
                  <a:cubicBezTo>
                    <a:pt x="243306" y="266258"/>
                    <a:pt x="314608" y="280954"/>
                    <a:pt x="359784" y="294561"/>
                  </a:cubicBezTo>
                  <a:cubicBezTo>
                    <a:pt x="404960" y="308168"/>
                    <a:pt x="434895" y="317421"/>
                    <a:pt x="461021" y="330484"/>
                  </a:cubicBezTo>
                  <a:cubicBezTo>
                    <a:pt x="487147" y="343547"/>
                    <a:pt x="502931" y="364230"/>
                    <a:pt x="516538" y="372938"/>
                  </a:cubicBezTo>
                  <a:cubicBezTo>
                    <a:pt x="530145" y="381647"/>
                    <a:pt x="517627" y="392532"/>
                    <a:pt x="542664" y="382735"/>
                  </a:cubicBezTo>
                  <a:cubicBezTo>
                    <a:pt x="567701" y="372938"/>
                    <a:pt x="631927" y="328306"/>
                    <a:pt x="666761" y="314155"/>
                  </a:cubicBezTo>
                  <a:cubicBezTo>
                    <a:pt x="701595" y="300004"/>
                    <a:pt x="723911" y="298915"/>
                    <a:pt x="751669" y="297827"/>
                  </a:cubicBezTo>
                  <a:cubicBezTo>
                    <a:pt x="779427" y="296739"/>
                    <a:pt x="806642" y="301093"/>
                    <a:pt x="833312" y="307624"/>
                  </a:cubicBezTo>
                  <a:cubicBezTo>
                    <a:pt x="859982" y="314155"/>
                    <a:pt x="897538" y="327762"/>
                    <a:pt x="911689" y="337015"/>
                  </a:cubicBezTo>
                  <a:cubicBezTo>
                    <a:pt x="925840" y="346268"/>
                    <a:pt x="911145" y="368584"/>
                    <a:pt x="918221" y="363141"/>
                  </a:cubicBezTo>
                  <a:cubicBezTo>
                    <a:pt x="925297" y="357698"/>
                    <a:pt x="939448" y="314699"/>
                    <a:pt x="954144" y="304358"/>
                  </a:cubicBezTo>
                  <a:cubicBezTo>
                    <a:pt x="968840" y="294017"/>
                    <a:pt x="989522" y="297282"/>
                    <a:pt x="1006395" y="301092"/>
                  </a:cubicBezTo>
                  <a:cubicBezTo>
                    <a:pt x="1023268" y="304902"/>
                    <a:pt x="1038508" y="320687"/>
                    <a:pt x="1055381" y="327218"/>
                  </a:cubicBezTo>
                  <a:cubicBezTo>
                    <a:pt x="1072254" y="333749"/>
                    <a:pt x="1091848" y="338104"/>
                    <a:pt x="1107632" y="340281"/>
                  </a:cubicBezTo>
                  <a:cubicBezTo>
                    <a:pt x="1123416" y="342458"/>
                    <a:pt x="1135935" y="350078"/>
                    <a:pt x="1150086" y="340281"/>
                  </a:cubicBezTo>
                  <a:cubicBezTo>
                    <a:pt x="1164237" y="330484"/>
                    <a:pt x="1189819" y="305447"/>
                    <a:pt x="1192541" y="281498"/>
                  </a:cubicBezTo>
                  <a:cubicBezTo>
                    <a:pt x="1195263" y="257549"/>
                    <a:pt x="1181655" y="222716"/>
                    <a:pt x="1166415" y="196590"/>
                  </a:cubicBezTo>
                  <a:cubicBezTo>
                    <a:pt x="1151175" y="170464"/>
                    <a:pt x="1119062" y="142705"/>
                    <a:pt x="1101101" y="124744"/>
                  </a:cubicBezTo>
                  <a:cubicBezTo>
                    <a:pt x="1083140" y="106783"/>
                    <a:pt x="1077696" y="100251"/>
                    <a:pt x="1058646" y="88821"/>
                  </a:cubicBezTo>
                  <a:cubicBezTo>
                    <a:pt x="1039596" y="77391"/>
                    <a:pt x="1012927" y="65417"/>
                    <a:pt x="986801" y="56164"/>
                  </a:cubicBezTo>
                  <a:cubicBezTo>
                    <a:pt x="960675" y="46911"/>
                    <a:pt x="924208" y="37114"/>
                    <a:pt x="901892" y="33304"/>
                  </a:cubicBezTo>
                  <a:cubicBezTo>
                    <a:pt x="879576" y="29494"/>
                    <a:pt x="893183" y="22963"/>
                    <a:pt x="852906" y="33304"/>
                  </a:cubicBezTo>
                  <a:cubicBezTo>
                    <a:pt x="812629" y="43645"/>
                    <a:pt x="719012" y="98618"/>
                    <a:pt x="660229" y="95352"/>
                  </a:cubicBezTo>
                  <a:cubicBezTo>
                    <a:pt x="601446" y="92086"/>
                    <a:pt x="550827" y="29494"/>
                    <a:pt x="500209" y="13710"/>
                  </a:cubicBezTo>
                  <a:cubicBezTo>
                    <a:pt x="449591" y="-2074"/>
                    <a:pt x="404415" y="-441"/>
                    <a:pt x="356518" y="647"/>
                  </a:cubicBezTo>
                  <a:cubicBezTo>
                    <a:pt x="308621" y="1735"/>
                    <a:pt x="262356" y="12077"/>
                    <a:pt x="212826" y="20241"/>
                  </a:cubicBezTo>
                  <a:cubicBezTo>
                    <a:pt x="163296" y="28405"/>
                    <a:pt x="93084" y="36025"/>
                    <a:pt x="59338" y="49632"/>
                  </a:cubicBezTo>
                  <a:cubicBezTo>
                    <a:pt x="25592" y="63239"/>
                    <a:pt x="3821" y="75214"/>
                    <a:pt x="555" y="98618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フリーフォーム 5"/>
            <p:cNvSpPr/>
            <p:nvPr/>
          </p:nvSpPr>
          <p:spPr>
            <a:xfrm>
              <a:off x="3962355" y="2528467"/>
              <a:ext cx="1495828" cy="1334554"/>
            </a:xfrm>
            <a:custGeom>
              <a:avLst/>
              <a:gdLst>
                <a:gd name="connsiteX0" fmla="*/ 209129 w 1495828"/>
                <a:gd name="connsiteY0" fmla="*/ 686 h 1334554"/>
                <a:gd name="connsiteX1" fmla="*/ 264646 w 1495828"/>
                <a:gd name="connsiteY1" fmla="*/ 75797 h 1334554"/>
                <a:gd name="connsiteX2" fmla="*/ 326695 w 1495828"/>
                <a:gd name="connsiteY2" fmla="*/ 150909 h 1334554"/>
                <a:gd name="connsiteX3" fmla="*/ 392009 w 1495828"/>
                <a:gd name="connsiteY3" fmla="*/ 310929 h 1334554"/>
                <a:gd name="connsiteX4" fmla="*/ 382212 w 1495828"/>
                <a:gd name="connsiteY4" fmla="*/ 395837 h 1334554"/>
                <a:gd name="connsiteX5" fmla="*/ 326695 w 1495828"/>
                <a:gd name="connsiteY5" fmla="*/ 470949 h 1334554"/>
                <a:gd name="connsiteX6" fmla="*/ 218926 w 1495828"/>
                <a:gd name="connsiteY6" fmla="*/ 552592 h 1334554"/>
                <a:gd name="connsiteX7" fmla="*/ 101361 w 1495828"/>
                <a:gd name="connsiteY7" fmla="*/ 621172 h 1334554"/>
                <a:gd name="connsiteX8" fmla="*/ 45843 w 1495828"/>
                <a:gd name="connsiteY8" fmla="*/ 742003 h 1334554"/>
                <a:gd name="connsiteX9" fmla="*/ 123 w 1495828"/>
                <a:gd name="connsiteY9" fmla="*/ 875897 h 1334554"/>
                <a:gd name="connsiteX10" fmla="*/ 36046 w 1495828"/>
                <a:gd name="connsiteY10" fmla="*/ 1013057 h 1334554"/>
                <a:gd name="connsiteX11" fmla="*/ 137283 w 1495828"/>
                <a:gd name="connsiteY11" fmla="*/ 1176343 h 1334554"/>
                <a:gd name="connsiteX12" fmla="*/ 326695 w 1495828"/>
                <a:gd name="connsiteY12" fmla="*/ 1264517 h 1334554"/>
                <a:gd name="connsiteX13" fmla="*/ 408338 w 1495828"/>
                <a:gd name="connsiteY13" fmla="*/ 1310237 h 1334554"/>
                <a:gd name="connsiteX14" fmla="*/ 633672 w 1495828"/>
                <a:gd name="connsiteY14" fmla="*/ 1329832 h 1334554"/>
                <a:gd name="connsiteX15" fmla="*/ 810021 w 1495828"/>
                <a:gd name="connsiteY15" fmla="*/ 1333097 h 1334554"/>
                <a:gd name="connsiteX16" fmla="*/ 1019026 w 1495828"/>
                <a:gd name="connsiteY16" fmla="*/ 1310237 h 1334554"/>
                <a:gd name="connsiteX17" fmla="*/ 1179046 w 1495828"/>
                <a:gd name="connsiteY17" fmla="*/ 1280846 h 1334554"/>
                <a:gd name="connsiteX18" fmla="*/ 1342332 w 1495828"/>
                <a:gd name="connsiteY18" fmla="*/ 1195937 h 1334554"/>
                <a:gd name="connsiteX19" fmla="*/ 1440303 w 1495828"/>
                <a:gd name="connsiteY19" fmla="*/ 1091435 h 1334554"/>
                <a:gd name="connsiteX20" fmla="*/ 1495821 w 1495828"/>
                <a:gd name="connsiteY20" fmla="*/ 915086 h 1334554"/>
                <a:gd name="connsiteX21" fmla="*/ 1437038 w 1495828"/>
                <a:gd name="connsiteY21" fmla="*/ 761597 h 1334554"/>
                <a:gd name="connsiteX22" fmla="*/ 1231298 w 1495828"/>
                <a:gd name="connsiteY22" fmla="*/ 581983 h 1334554"/>
                <a:gd name="connsiteX23" fmla="*/ 1185578 w 1495828"/>
                <a:gd name="connsiteY23" fmla="*/ 444823 h 1334554"/>
                <a:gd name="connsiteX24" fmla="*/ 1169249 w 1495828"/>
                <a:gd name="connsiteY24" fmla="*/ 343586 h 1334554"/>
                <a:gd name="connsiteX25" fmla="*/ 1172515 w 1495828"/>
                <a:gd name="connsiteY25" fmla="*/ 245615 h 1334554"/>
                <a:gd name="connsiteX26" fmla="*/ 1241095 w 1495828"/>
                <a:gd name="connsiteY26" fmla="*/ 170503 h 1334554"/>
                <a:gd name="connsiteX27" fmla="*/ 1280283 w 1495828"/>
                <a:gd name="connsiteY27" fmla="*/ 163972 h 1334554"/>
                <a:gd name="connsiteX28" fmla="*/ 1263955 w 1495828"/>
                <a:gd name="connsiteY28" fmla="*/ 141112 h 1334554"/>
                <a:gd name="connsiteX29" fmla="*/ 1188843 w 1495828"/>
                <a:gd name="connsiteY29" fmla="*/ 124783 h 1334554"/>
                <a:gd name="connsiteX30" fmla="*/ 1097403 w 1495828"/>
                <a:gd name="connsiteY30" fmla="*/ 147643 h 1334554"/>
                <a:gd name="connsiteX31" fmla="*/ 1068012 w 1495828"/>
                <a:gd name="connsiteY31" fmla="*/ 180300 h 1334554"/>
                <a:gd name="connsiteX32" fmla="*/ 992901 w 1495828"/>
                <a:gd name="connsiteY32" fmla="*/ 128049 h 1334554"/>
                <a:gd name="connsiteX33" fmla="*/ 891663 w 1495828"/>
                <a:gd name="connsiteY33" fmla="*/ 128049 h 1334554"/>
                <a:gd name="connsiteX34" fmla="*/ 793692 w 1495828"/>
                <a:gd name="connsiteY34" fmla="*/ 154175 h 1334554"/>
                <a:gd name="connsiteX35" fmla="*/ 728378 w 1495828"/>
                <a:gd name="connsiteY35" fmla="*/ 186832 h 1334554"/>
                <a:gd name="connsiteX36" fmla="*/ 708783 w 1495828"/>
                <a:gd name="connsiteY36" fmla="*/ 212957 h 1334554"/>
                <a:gd name="connsiteX37" fmla="*/ 620609 w 1495828"/>
                <a:gd name="connsiteY37" fmla="*/ 147643 h 1334554"/>
                <a:gd name="connsiteX38" fmla="*/ 535701 w 1495828"/>
                <a:gd name="connsiteY38" fmla="*/ 111720 h 1334554"/>
                <a:gd name="connsiteX39" fmla="*/ 450792 w 1495828"/>
                <a:gd name="connsiteY39" fmla="*/ 88860 h 1334554"/>
                <a:gd name="connsiteX40" fmla="*/ 356086 w 1495828"/>
                <a:gd name="connsiteY40" fmla="*/ 62735 h 1334554"/>
                <a:gd name="connsiteX41" fmla="*/ 271178 w 1495828"/>
                <a:gd name="connsiteY41" fmla="*/ 39875 h 1334554"/>
                <a:gd name="connsiteX42" fmla="*/ 209129 w 1495828"/>
                <a:gd name="connsiteY42" fmla="*/ 686 h 133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495828" h="1334554">
                  <a:moveTo>
                    <a:pt x="209129" y="686"/>
                  </a:moveTo>
                  <a:cubicBezTo>
                    <a:pt x="208040" y="6673"/>
                    <a:pt x="245052" y="50760"/>
                    <a:pt x="264646" y="75797"/>
                  </a:cubicBezTo>
                  <a:cubicBezTo>
                    <a:pt x="284240" y="100834"/>
                    <a:pt x="305468" y="111720"/>
                    <a:pt x="326695" y="150909"/>
                  </a:cubicBezTo>
                  <a:cubicBezTo>
                    <a:pt x="347922" y="190098"/>
                    <a:pt x="382756" y="270108"/>
                    <a:pt x="392009" y="310929"/>
                  </a:cubicBezTo>
                  <a:cubicBezTo>
                    <a:pt x="401262" y="351750"/>
                    <a:pt x="393098" y="369167"/>
                    <a:pt x="382212" y="395837"/>
                  </a:cubicBezTo>
                  <a:cubicBezTo>
                    <a:pt x="371326" y="422507"/>
                    <a:pt x="353909" y="444823"/>
                    <a:pt x="326695" y="470949"/>
                  </a:cubicBezTo>
                  <a:cubicBezTo>
                    <a:pt x="299481" y="497075"/>
                    <a:pt x="256482" y="527555"/>
                    <a:pt x="218926" y="552592"/>
                  </a:cubicBezTo>
                  <a:cubicBezTo>
                    <a:pt x="181370" y="577629"/>
                    <a:pt x="130208" y="589604"/>
                    <a:pt x="101361" y="621172"/>
                  </a:cubicBezTo>
                  <a:cubicBezTo>
                    <a:pt x="72514" y="652740"/>
                    <a:pt x="62716" y="699549"/>
                    <a:pt x="45843" y="742003"/>
                  </a:cubicBezTo>
                  <a:cubicBezTo>
                    <a:pt x="28970" y="784457"/>
                    <a:pt x="1756" y="830721"/>
                    <a:pt x="123" y="875897"/>
                  </a:cubicBezTo>
                  <a:cubicBezTo>
                    <a:pt x="-1510" y="921073"/>
                    <a:pt x="13186" y="962983"/>
                    <a:pt x="36046" y="1013057"/>
                  </a:cubicBezTo>
                  <a:cubicBezTo>
                    <a:pt x="58906" y="1063131"/>
                    <a:pt x="88841" y="1134433"/>
                    <a:pt x="137283" y="1176343"/>
                  </a:cubicBezTo>
                  <a:cubicBezTo>
                    <a:pt x="185724" y="1218253"/>
                    <a:pt x="281519" y="1242201"/>
                    <a:pt x="326695" y="1264517"/>
                  </a:cubicBezTo>
                  <a:cubicBezTo>
                    <a:pt x="371871" y="1286833"/>
                    <a:pt x="357175" y="1299351"/>
                    <a:pt x="408338" y="1310237"/>
                  </a:cubicBezTo>
                  <a:cubicBezTo>
                    <a:pt x="459501" y="1321123"/>
                    <a:pt x="566725" y="1326022"/>
                    <a:pt x="633672" y="1329832"/>
                  </a:cubicBezTo>
                  <a:cubicBezTo>
                    <a:pt x="700619" y="1333642"/>
                    <a:pt x="745795" y="1336363"/>
                    <a:pt x="810021" y="1333097"/>
                  </a:cubicBezTo>
                  <a:cubicBezTo>
                    <a:pt x="874247" y="1329831"/>
                    <a:pt x="957522" y="1318945"/>
                    <a:pt x="1019026" y="1310237"/>
                  </a:cubicBezTo>
                  <a:cubicBezTo>
                    <a:pt x="1080530" y="1301529"/>
                    <a:pt x="1125162" y="1299896"/>
                    <a:pt x="1179046" y="1280846"/>
                  </a:cubicBezTo>
                  <a:cubicBezTo>
                    <a:pt x="1232930" y="1261796"/>
                    <a:pt x="1298789" y="1227505"/>
                    <a:pt x="1342332" y="1195937"/>
                  </a:cubicBezTo>
                  <a:cubicBezTo>
                    <a:pt x="1385875" y="1164369"/>
                    <a:pt x="1414722" y="1138243"/>
                    <a:pt x="1440303" y="1091435"/>
                  </a:cubicBezTo>
                  <a:cubicBezTo>
                    <a:pt x="1465884" y="1044627"/>
                    <a:pt x="1496365" y="970059"/>
                    <a:pt x="1495821" y="915086"/>
                  </a:cubicBezTo>
                  <a:cubicBezTo>
                    <a:pt x="1495277" y="860113"/>
                    <a:pt x="1481125" y="817114"/>
                    <a:pt x="1437038" y="761597"/>
                  </a:cubicBezTo>
                  <a:cubicBezTo>
                    <a:pt x="1392951" y="706080"/>
                    <a:pt x="1273208" y="634779"/>
                    <a:pt x="1231298" y="581983"/>
                  </a:cubicBezTo>
                  <a:cubicBezTo>
                    <a:pt x="1189388" y="529187"/>
                    <a:pt x="1195919" y="484556"/>
                    <a:pt x="1185578" y="444823"/>
                  </a:cubicBezTo>
                  <a:cubicBezTo>
                    <a:pt x="1175237" y="405090"/>
                    <a:pt x="1171426" y="376787"/>
                    <a:pt x="1169249" y="343586"/>
                  </a:cubicBezTo>
                  <a:cubicBezTo>
                    <a:pt x="1167072" y="310385"/>
                    <a:pt x="1160541" y="274462"/>
                    <a:pt x="1172515" y="245615"/>
                  </a:cubicBezTo>
                  <a:cubicBezTo>
                    <a:pt x="1184489" y="216768"/>
                    <a:pt x="1223134" y="184110"/>
                    <a:pt x="1241095" y="170503"/>
                  </a:cubicBezTo>
                  <a:cubicBezTo>
                    <a:pt x="1259056" y="156896"/>
                    <a:pt x="1276473" y="168871"/>
                    <a:pt x="1280283" y="163972"/>
                  </a:cubicBezTo>
                  <a:cubicBezTo>
                    <a:pt x="1284093" y="159073"/>
                    <a:pt x="1279195" y="147643"/>
                    <a:pt x="1263955" y="141112"/>
                  </a:cubicBezTo>
                  <a:cubicBezTo>
                    <a:pt x="1248715" y="134581"/>
                    <a:pt x="1216602" y="123695"/>
                    <a:pt x="1188843" y="124783"/>
                  </a:cubicBezTo>
                  <a:cubicBezTo>
                    <a:pt x="1161084" y="125872"/>
                    <a:pt x="1117542" y="138390"/>
                    <a:pt x="1097403" y="147643"/>
                  </a:cubicBezTo>
                  <a:cubicBezTo>
                    <a:pt x="1077264" y="156896"/>
                    <a:pt x="1085429" y="183566"/>
                    <a:pt x="1068012" y="180300"/>
                  </a:cubicBezTo>
                  <a:cubicBezTo>
                    <a:pt x="1050595" y="177034"/>
                    <a:pt x="1022292" y="136757"/>
                    <a:pt x="992901" y="128049"/>
                  </a:cubicBezTo>
                  <a:cubicBezTo>
                    <a:pt x="963510" y="119341"/>
                    <a:pt x="924864" y="123695"/>
                    <a:pt x="891663" y="128049"/>
                  </a:cubicBezTo>
                  <a:cubicBezTo>
                    <a:pt x="858462" y="132403"/>
                    <a:pt x="820906" y="144378"/>
                    <a:pt x="793692" y="154175"/>
                  </a:cubicBezTo>
                  <a:cubicBezTo>
                    <a:pt x="766478" y="163972"/>
                    <a:pt x="742529" y="177035"/>
                    <a:pt x="728378" y="186832"/>
                  </a:cubicBezTo>
                  <a:cubicBezTo>
                    <a:pt x="714227" y="196629"/>
                    <a:pt x="726744" y="219488"/>
                    <a:pt x="708783" y="212957"/>
                  </a:cubicBezTo>
                  <a:cubicBezTo>
                    <a:pt x="690822" y="206426"/>
                    <a:pt x="649456" y="164516"/>
                    <a:pt x="620609" y="147643"/>
                  </a:cubicBezTo>
                  <a:cubicBezTo>
                    <a:pt x="591762" y="130770"/>
                    <a:pt x="564004" y="121517"/>
                    <a:pt x="535701" y="111720"/>
                  </a:cubicBezTo>
                  <a:cubicBezTo>
                    <a:pt x="507398" y="101923"/>
                    <a:pt x="450792" y="88860"/>
                    <a:pt x="450792" y="88860"/>
                  </a:cubicBezTo>
                  <a:lnTo>
                    <a:pt x="356086" y="62735"/>
                  </a:lnTo>
                  <a:cubicBezTo>
                    <a:pt x="326150" y="54571"/>
                    <a:pt x="294038" y="50216"/>
                    <a:pt x="271178" y="39875"/>
                  </a:cubicBezTo>
                  <a:cubicBezTo>
                    <a:pt x="248318" y="29534"/>
                    <a:pt x="210218" y="-5301"/>
                    <a:pt x="209129" y="686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93688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6314448" y="218306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6546818" y="214343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/楕円 55"/>
          <p:cNvSpPr/>
          <p:nvPr/>
        </p:nvSpPr>
        <p:spPr>
          <a:xfrm>
            <a:off x="6567328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/>
        </p:nvSpPr>
        <p:spPr>
          <a:xfrm>
            <a:off x="6327540" y="506698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8" name="円/楕円 57"/>
          <p:cNvSpPr/>
          <p:nvPr/>
        </p:nvSpPr>
        <p:spPr>
          <a:xfrm>
            <a:off x="8223664" y="221997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58"/>
          <p:cNvSpPr/>
          <p:nvPr/>
        </p:nvSpPr>
        <p:spPr>
          <a:xfrm>
            <a:off x="8102091" y="2450258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円/楕円 59"/>
          <p:cNvSpPr/>
          <p:nvPr/>
        </p:nvSpPr>
        <p:spPr>
          <a:xfrm>
            <a:off x="8066213" y="2247106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円/楕円 60"/>
          <p:cNvSpPr/>
          <p:nvPr/>
        </p:nvSpPr>
        <p:spPr>
          <a:xfrm>
            <a:off x="7942826" y="2249167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/>
          <p:cNvSpPr/>
          <p:nvPr/>
        </p:nvSpPr>
        <p:spPr>
          <a:xfrm>
            <a:off x="8275763" y="242725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065380" y="-12526"/>
            <a:ext cx="50650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赤玉３個と白玉４個が入った袋から、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078653" y="343322"/>
            <a:ext cx="43602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同時に２個の玉を取り出すとき、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104946" y="689748"/>
            <a:ext cx="46197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２個が同じ色である確率を求めよ。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87" name="円/楕円 86"/>
          <p:cNvSpPr/>
          <p:nvPr/>
        </p:nvSpPr>
        <p:spPr>
          <a:xfrm>
            <a:off x="6776878" y="215309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7028767" y="497413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円/楕円 110"/>
          <p:cNvSpPr/>
          <p:nvPr/>
        </p:nvSpPr>
        <p:spPr>
          <a:xfrm>
            <a:off x="8275763" y="2039617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円/楕円 111"/>
          <p:cNvSpPr/>
          <p:nvPr/>
        </p:nvSpPr>
        <p:spPr>
          <a:xfrm>
            <a:off x="7902775" y="2089160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円/楕円 112"/>
          <p:cNvSpPr/>
          <p:nvPr/>
        </p:nvSpPr>
        <p:spPr>
          <a:xfrm>
            <a:off x="8491676" y="2322789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円/楕円 113"/>
          <p:cNvSpPr/>
          <p:nvPr/>
        </p:nvSpPr>
        <p:spPr>
          <a:xfrm>
            <a:off x="7942476" y="2450258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/>
          <p:cNvSpPr/>
          <p:nvPr/>
        </p:nvSpPr>
        <p:spPr>
          <a:xfrm>
            <a:off x="7537785" y="1619774"/>
            <a:ext cx="1226608" cy="1094360"/>
          </a:xfrm>
          <a:custGeom>
            <a:avLst/>
            <a:gdLst>
              <a:gd name="connsiteX0" fmla="*/ 209129 w 1495828"/>
              <a:gd name="connsiteY0" fmla="*/ 686 h 1334554"/>
              <a:gd name="connsiteX1" fmla="*/ 264646 w 1495828"/>
              <a:gd name="connsiteY1" fmla="*/ 75797 h 1334554"/>
              <a:gd name="connsiteX2" fmla="*/ 326695 w 1495828"/>
              <a:gd name="connsiteY2" fmla="*/ 150909 h 1334554"/>
              <a:gd name="connsiteX3" fmla="*/ 392009 w 1495828"/>
              <a:gd name="connsiteY3" fmla="*/ 310929 h 1334554"/>
              <a:gd name="connsiteX4" fmla="*/ 382212 w 1495828"/>
              <a:gd name="connsiteY4" fmla="*/ 395837 h 1334554"/>
              <a:gd name="connsiteX5" fmla="*/ 326695 w 1495828"/>
              <a:gd name="connsiteY5" fmla="*/ 470949 h 1334554"/>
              <a:gd name="connsiteX6" fmla="*/ 218926 w 1495828"/>
              <a:gd name="connsiteY6" fmla="*/ 552592 h 1334554"/>
              <a:gd name="connsiteX7" fmla="*/ 101361 w 1495828"/>
              <a:gd name="connsiteY7" fmla="*/ 621172 h 1334554"/>
              <a:gd name="connsiteX8" fmla="*/ 45843 w 1495828"/>
              <a:gd name="connsiteY8" fmla="*/ 742003 h 1334554"/>
              <a:gd name="connsiteX9" fmla="*/ 123 w 1495828"/>
              <a:gd name="connsiteY9" fmla="*/ 875897 h 1334554"/>
              <a:gd name="connsiteX10" fmla="*/ 36046 w 1495828"/>
              <a:gd name="connsiteY10" fmla="*/ 1013057 h 1334554"/>
              <a:gd name="connsiteX11" fmla="*/ 137283 w 1495828"/>
              <a:gd name="connsiteY11" fmla="*/ 1176343 h 1334554"/>
              <a:gd name="connsiteX12" fmla="*/ 326695 w 1495828"/>
              <a:gd name="connsiteY12" fmla="*/ 1264517 h 1334554"/>
              <a:gd name="connsiteX13" fmla="*/ 408338 w 1495828"/>
              <a:gd name="connsiteY13" fmla="*/ 1310237 h 1334554"/>
              <a:gd name="connsiteX14" fmla="*/ 633672 w 1495828"/>
              <a:gd name="connsiteY14" fmla="*/ 1329832 h 1334554"/>
              <a:gd name="connsiteX15" fmla="*/ 810021 w 1495828"/>
              <a:gd name="connsiteY15" fmla="*/ 1333097 h 1334554"/>
              <a:gd name="connsiteX16" fmla="*/ 1019026 w 1495828"/>
              <a:gd name="connsiteY16" fmla="*/ 1310237 h 1334554"/>
              <a:gd name="connsiteX17" fmla="*/ 1179046 w 1495828"/>
              <a:gd name="connsiteY17" fmla="*/ 1280846 h 1334554"/>
              <a:gd name="connsiteX18" fmla="*/ 1342332 w 1495828"/>
              <a:gd name="connsiteY18" fmla="*/ 1195937 h 1334554"/>
              <a:gd name="connsiteX19" fmla="*/ 1440303 w 1495828"/>
              <a:gd name="connsiteY19" fmla="*/ 1091435 h 1334554"/>
              <a:gd name="connsiteX20" fmla="*/ 1495821 w 1495828"/>
              <a:gd name="connsiteY20" fmla="*/ 915086 h 1334554"/>
              <a:gd name="connsiteX21" fmla="*/ 1437038 w 1495828"/>
              <a:gd name="connsiteY21" fmla="*/ 761597 h 1334554"/>
              <a:gd name="connsiteX22" fmla="*/ 1231298 w 1495828"/>
              <a:gd name="connsiteY22" fmla="*/ 581983 h 1334554"/>
              <a:gd name="connsiteX23" fmla="*/ 1185578 w 1495828"/>
              <a:gd name="connsiteY23" fmla="*/ 444823 h 1334554"/>
              <a:gd name="connsiteX24" fmla="*/ 1169249 w 1495828"/>
              <a:gd name="connsiteY24" fmla="*/ 343586 h 1334554"/>
              <a:gd name="connsiteX25" fmla="*/ 1172515 w 1495828"/>
              <a:gd name="connsiteY25" fmla="*/ 245615 h 1334554"/>
              <a:gd name="connsiteX26" fmla="*/ 1241095 w 1495828"/>
              <a:gd name="connsiteY26" fmla="*/ 170503 h 1334554"/>
              <a:gd name="connsiteX27" fmla="*/ 1280283 w 1495828"/>
              <a:gd name="connsiteY27" fmla="*/ 163972 h 1334554"/>
              <a:gd name="connsiteX28" fmla="*/ 1263955 w 1495828"/>
              <a:gd name="connsiteY28" fmla="*/ 141112 h 1334554"/>
              <a:gd name="connsiteX29" fmla="*/ 1188843 w 1495828"/>
              <a:gd name="connsiteY29" fmla="*/ 124783 h 1334554"/>
              <a:gd name="connsiteX30" fmla="*/ 1097403 w 1495828"/>
              <a:gd name="connsiteY30" fmla="*/ 147643 h 1334554"/>
              <a:gd name="connsiteX31" fmla="*/ 1068012 w 1495828"/>
              <a:gd name="connsiteY31" fmla="*/ 180300 h 1334554"/>
              <a:gd name="connsiteX32" fmla="*/ 992901 w 1495828"/>
              <a:gd name="connsiteY32" fmla="*/ 128049 h 1334554"/>
              <a:gd name="connsiteX33" fmla="*/ 891663 w 1495828"/>
              <a:gd name="connsiteY33" fmla="*/ 128049 h 1334554"/>
              <a:gd name="connsiteX34" fmla="*/ 793692 w 1495828"/>
              <a:gd name="connsiteY34" fmla="*/ 154175 h 1334554"/>
              <a:gd name="connsiteX35" fmla="*/ 728378 w 1495828"/>
              <a:gd name="connsiteY35" fmla="*/ 186832 h 1334554"/>
              <a:gd name="connsiteX36" fmla="*/ 708783 w 1495828"/>
              <a:gd name="connsiteY36" fmla="*/ 212957 h 1334554"/>
              <a:gd name="connsiteX37" fmla="*/ 620609 w 1495828"/>
              <a:gd name="connsiteY37" fmla="*/ 147643 h 1334554"/>
              <a:gd name="connsiteX38" fmla="*/ 535701 w 1495828"/>
              <a:gd name="connsiteY38" fmla="*/ 111720 h 1334554"/>
              <a:gd name="connsiteX39" fmla="*/ 450792 w 1495828"/>
              <a:gd name="connsiteY39" fmla="*/ 88860 h 1334554"/>
              <a:gd name="connsiteX40" fmla="*/ 356086 w 1495828"/>
              <a:gd name="connsiteY40" fmla="*/ 62735 h 1334554"/>
              <a:gd name="connsiteX41" fmla="*/ 271178 w 1495828"/>
              <a:gd name="connsiteY41" fmla="*/ 39875 h 1334554"/>
              <a:gd name="connsiteX42" fmla="*/ 209129 w 1495828"/>
              <a:gd name="connsiteY42" fmla="*/ 686 h 1334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495828" h="1334554">
                <a:moveTo>
                  <a:pt x="209129" y="686"/>
                </a:moveTo>
                <a:cubicBezTo>
                  <a:pt x="208040" y="6673"/>
                  <a:pt x="245052" y="50760"/>
                  <a:pt x="264646" y="75797"/>
                </a:cubicBezTo>
                <a:cubicBezTo>
                  <a:pt x="284240" y="100834"/>
                  <a:pt x="305468" y="111720"/>
                  <a:pt x="326695" y="150909"/>
                </a:cubicBezTo>
                <a:cubicBezTo>
                  <a:pt x="347922" y="190098"/>
                  <a:pt x="382756" y="270108"/>
                  <a:pt x="392009" y="310929"/>
                </a:cubicBezTo>
                <a:cubicBezTo>
                  <a:pt x="401262" y="351750"/>
                  <a:pt x="393098" y="369167"/>
                  <a:pt x="382212" y="395837"/>
                </a:cubicBezTo>
                <a:cubicBezTo>
                  <a:pt x="371326" y="422507"/>
                  <a:pt x="353909" y="444823"/>
                  <a:pt x="326695" y="470949"/>
                </a:cubicBezTo>
                <a:cubicBezTo>
                  <a:pt x="299481" y="497075"/>
                  <a:pt x="256482" y="527555"/>
                  <a:pt x="218926" y="552592"/>
                </a:cubicBezTo>
                <a:cubicBezTo>
                  <a:pt x="181370" y="577629"/>
                  <a:pt x="130208" y="589604"/>
                  <a:pt x="101361" y="621172"/>
                </a:cubicBezTo>
                <a:cubicBezTo>
                  <a:pt x="72514" y="652740"/>
                  <a:pt x="62716" y="699549"/>
                  <a:pt x="45843" y="742003"/>
                </a:cubicBezTo>
                <a:cubicBezTo>
                  <a:pt x="28970" y="784457"/>
                  <a:pt x="1756" y="830721"/>
                  <a:pt x="123" y="875897"/>
                </a:cubicBezTo>
                <a:cubicBezTo>
                  <a:pt x="-1510" y="921073"/>
                  <a:pt x="13186" y="962983"/>
                  <a:pt x="36046" y="1013057"/>
                </a:cubicBezTo>
                <a:cubicBezTo>
                  <a:pt x="58906" y="1063131"/>
                  <a:pt x="88841" y="1134433"/>
                  <a:pt x="137283" y="1176343"/>
                </a:cubicBezTo>
                <a:cubicBezTo>
                  <a:pt x="185724" y="1218253"/>
                  <a:pt x="281519" y="1242201"/>
                  <a:pt x="326695" y="1264517"/>
                </a:cubicBezTo>
                <a:cubicBezTo>
                  <a:pt x="371871" y="1286833"/>
                  <a:pt x="357175" y="1299351"/>
                  <a:pt x="408338" y="1310237"/>
                </a:cubicBezTo>
                <a:cubicBezTo>
                  <a:pt x="459501" y="1321123"/>
                  <a:pt x="566725" y="1326022"/>
                  <a:pt x="633672" y="1329832"/>
                </a:cubicBezTo>
                <a:cubicBezTo>
                  <a:pt x="700619" y="1333642"/>
                  <a:pt x="745795" y="1336363"/>
                  <a:pt x="810021" y="1333097"/>
                </a:cubicBezTo>
                <a:cubicBezTo>
                  <a:pt x="874247" y="1329831"/>
                  <a:pt x="957522" y="1318945"/>
                  <a:pt x="1019026" y="1310237"/>
                </a:cubicBezTo>
                <a:cubicBezTo>
                  <a:pt x="1080530" y="1301529"/>
                  <a:pt x="1125162" y="1299896"/>
                  <a:pt x="1179046" y="1280846"/>
                </a:cubicBezTo>
                <a:cubicBezTo>
                  <a:pt x="1232930" y="1261796"/>
                  <a:pt x="1298789" y="1227505"/>
                  <a:pt x="1342332" y="1195937"/>
                </a:cubicBezTo>
                <a:cubicBezTo>
                  <a:pt x="1385875" y="1164369"/>
                  <a:pt x="1414722" y="1138243"/>
                  <a:pt x="1440303" y="1091435"/>
                </a:cubicBezTo>
                <a:cubicBezTo>
                  <a:pt x="1465884" y="1044627"/>
                  <a:pt x="1496365" y="970059"/>
                  <a:pt x="1495821" y="915086"/>
                </a:cubicBezTo>
                <a:cubicBezTo>
                  <a:pt x="1495277" y="860113"/>
                  <a:pt x="1481125" y="817114"/>
                  <a:pt x="1437038" y="761597"/>
                </a:cubicBezTo>
                <a:cubicBezTo>
                  <a:pt x="1392951" y="706080"/>
                  <a:pt x="1273208" y="634779"/>
                  <a:pt x="1231298" y="581983"/>
                </a:cubicBezTo>
                <a:cubicBezTo>
                  <a:pt x="1189388" y="529187"/>
                  <a:pt x="1195919" y="484556"/>
                  <a:pt x="1185578" y="444823"/>
                </a:cubicBezTo>
                <a:cubicBezTo>
                  <a:pt x="1175237" y="405090"/>
                  <a:pt x="1171426" y="376787"/>
                  <a:pt x="1169249" y="343586"/>
                </a:cubicBezTo>
                <a:cubicBezTo>
                  <a:pt x="1167072" y="310385"/>
                  <a:pt x="1160541" y="274462"/>
                  <a:pt x="1172515" y="245615"/>
                </a:cubicBezTo>
                <a:cubicBezTo>
                  <a:pt x="1184489" y="216768"/>
                  <a:pt x="1223134" y="184110"/>
                  <a:pt x="1241095" y="170503"/>
                </a:cubicBezTo>
                <a:cubicBezTo>
                  <a:pt x="1259056" y="156896"/>
                  <a:pt x="1276473" y="168871"/>
                  <a:pt x="1280283" y="163972"/>
                </a:cubicBezTo>
                <a:cubicBezTo>
                  <a:pt x="1284093" y="159073"/>
                  <a:pt x="1279195" y="147643"/>
                  <a:pt x="1263955" y="141112"/>
                </a:cubicBezTo>
                <a:cubicBezTo>
                  <a:pt x="1248715" y="134581"/>
                  <a:pt x="1216602" y="123695"/>
                  <a:pt x="1188843" y="124783"/>
                </a:cubicBezTo>
                <a:cubicBezTo>
                  <a:pt x="1161084" y="125872"/>
                  <a:pt x="1117542" y="138390"/>
                  <a:pt x="1097403" y="147643"/>
                </a:cubicBezTo>
                <a:cubicBezTo>
                  <a:pt x="1077264" y="156896"/>
                  <a:pt x="1085429" y="183566"/>
                  <a:pt x="1068012" y="180300"/>
                </a:cubicBezTo>
                <a:cubicBezTo>
                  <a:pt x="1050595" y="177034"/>
                  <a:pt x="1022292" y="136757"/>
                  <a:pt x="992901" y="128049"/>
                </a:cubicBezTo>
                <a:cubicBezTo>
                  <a:pt x="963510" y="119341"/>
                  <a:pt x="924864" y="123695"/>
                  <a:pt x="891663" y="128049"/>
                </a:cubicBezTo>
                <a:cubicBezTo>
                  <a:pt x="858462" y="132403"/>
                  <a:pt x="820906" y="144378"/>
                  <a:pt x="793692" y="154175"/>
                </a:cubicBezTo>
                <a:cubicBezTo>
                  <a:pt x="766478" y="163972"/>
                  <a:pt x="742529" y="177035"/>
                  <a:pt x="728378" y="186832"/>
                </a:cubicBezTo>
                <a:cubicBezTo>
                  <a:pt x="714227" y="196629"/>
                  <a:pt x="726744" y="219488"/>
                  <a:pt x="708783" y="212957"/>
                </a:cubicBezTo>
                <a:cubicBezTo>
                  <a:pt x="690822" y="206426"/>
                  <a:pt x="649456" y="164516"/>
                  <a:pt x="620609" y="147643"/>
                </a:cubicBezTo>
                <a:cubicBezTo>
                  <a:pt x="591762" y="130770"/>
                  <a:pt x="564004" y="121517"/>
                  <a:pt x="535701" y="111720"/>
                </a:cubicBezTo>
                <a:cubicBezTo>
                  <a:pt x="507398" y="101923"/>
                  <a:pt x="450792" y="88860"/>
                  <a:pt x="450792" y="88860"/>
                </a:cubicBezTo>
                <a:lnTo>
                  <a:pt x="356086" y="62735"/>
                </a:lnTo>
                <a:cubicBezTo>
                  <a:pt x="326150" y="54571"/>
                  <a:pt x="294038" y="50216"/>
                  <a:pt x="271178" y="39875"/>
                </a:cubicBezTo>
                <a:cubicBezTo>
                  <a:pt x="248318" y="29534"/>
                  <a:pt x="210218" y="-5301"/>
                  <a:pt x="209129" y="686"/>
                </a:cubicBezTo>
                <a:close/>
              </a:path>
            </a:pathLst>
          </a:cu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ローチャート : 代替処理 33"/>
          <p:cNvSpPr/>
          <p:nvPr/>
        </p:nvSpPr>
        <p:spPr>
          <a:xfrm>
            <a:off x="1083327" y="1216473"/>
            <a:ext cx="4752050" cy="1691265"/>
          </a:xfrm>
          <a:prstGeom prst="flowChartAlternateProcess">
            <a:avLst/>
          </a:prstGeom>
          <a:solidFill>
            <a:srgbClr val="FFC000">
              <a:alpha val="22000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35" name="フローチャート : 代替処理 34"/>
          <p:cNvSpPr/>
          <p:nvPr/>
        </p:nvSpPr>
        <p:spPr>
          <a:xfrm>
            <a:off x="61469" y="896018"/>
            <a:ext cx="958431" cy="335494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66" name="グループ化 65"/>
          <p:cNvGrpSpPr/>
          <p:nvPr/>
        </p:nvGrpSpPr>
        <p:grpSpPr>
          <a:xfrm>
            <a:off x="6390279" y="6026866"/>
            <a:ext cx="954766" cy="724395"/>
            <a:chOff x="4573559" y="5482979"/>
            <a:chExt cx="954766" cy="724395"/>
          </a:xfrm>
        </p:grpSpPr>
        <p:cxnSp>
          <p:nvCxnSpPr>
            <p:cNvPr id="67" name="直線コネクタ 66"/>
            <p:cNvCxnSpPr/>
            <p:nvPr/>
          </p:nvCxnSpPr>
          <p:spPr>
            <a:xfrm>
              <a:off x="4573559" y="6134614"/>
              <a:ext cx="928869" cy="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グループ化 67"/>
            <p:cNvGrpSpPr/>
            <p:nvPr/>
          </p:nvGrpSpPr>
          <p:grpSpPr>
            <a:xfrm>
              <a:off x="4825308" y="5482979"/>
              <a:ext cx="703017" cy="724395"/>
              <a:chOff x="4018131" y="5897549"/>
              <a:chExt cx="703017" cy="724395"/>
            </a:xfrm>
          </p:grpSpPr>
          <p:cxnSp>
            <p:nvCxnSpPr>
              <p:cNvPr id="69" name="直線コネクタ 68"/>
              <p:cNvCxnSpPr/>
              <p:nvPr/>
            </p:nvCxnSpPr>
            <p:spPr>
              <a:xfrm>
                <a:off x="4022486" y="6290669"/>
                <a:ext cx="42130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Text Box 5"/>
              <p:cNvSpPr txBox="1">
                <a:spLocks noChangeArrowheads="1"/>
              </p:cNvSpPr>
              <p:nvPr/>
            </p:nvSpPr>
            <p:spPr bwMode="auto">
              <a:xfrm>
                <a:off x="4018131" y="6160279"/>
                <a:ext cx="703017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７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71" name="Text Box 5"/>
              <p:cNvSpPr txBox="1">
                <a:spLocks noChangeArrowheads="1"/>
              </p:cNvSpPr>
              <p:nvPr/>
            </p:nvSpPr>
            <p:spPr bwMode="auto">
              <a:xfrm>
                <a:off x="4021924" y="5897549"/>
                <a:ext cx="411777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３</a:t>
                </a:r>
                <a:endParaRPr lang="en-US" altLang="ja-JP" sz="2400" dirty="0">
                  <a:latin typeface="+mn-ea"/>
                </a:endParaRPr>
              </a:p>
            </p:txBody>
          </p:sp>
        </p:grpSp>
      </p:grpSp>
      <p:grpSp>
        <p:nvGrpSpPr>
          <p:cNvPr id="72" name="グループ化 71"/>
          <p:cNvGrpSpPr/>
          <p:nvPr/>
        </p:nvGrpSpPr>
        <p:grpSpPr>
          <a:xfrm>
            <a:off x="4444506" y="3140564"/>
            <a:ext cx="862942" cy="491082"/>
            <a:chOff x="1770474" y="2962017"/>
            <a:chExt cx="862942" cy="491082"/>
          </a:xfrm>
        </p:grpSpPr>
        <p:sp>
          <p:nvSpPr>
            <p:cNvPr id="73" name="正方形/長方形 72"/>
            <p:cNvSpPr/>
            <p:nvPr/>
          </p:nvSpPr>
          <p:spPr>
            <a:xfrm>
              <a:off x="2246609" y="3083767"/>
              <a:ext cx="386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/>
                <a:t>２</a:t>
              </a:r>
            </a:p>
          </p:txBody>
        </p:sp>
        <p:sp>
          <p:nvSpPr>
            <p:cNvPr id="74" name="Text Box 5"/>
            <p:cNvSpPr txBox="1">
              <a:spLocks noChangeArrowheads="1"/>
            </p:cNvSpPr>
            <p:nvPr/>
          </p:nvSpPr>
          <p:spPr bwMode="auto">
            <a:xfrm>
              <a:off x="1770474" y="3056438"/>
              <a:ext cx="3113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７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sp>
          <p:nvSpPr>
            <p:cNvPr id="75" name="Text Box 5"/>
            <p:cNvSpPr txBox="1">
              <a:spLocks noChangeArrowheads="1"/>
            </p:cNvSpPr>
            <p:nvPr/>
          </p:nvSpPr>
          <p:spPr bwMode="auto">
            <a:xfrm>
              <a:off x="1952296" y="2962017"/>
              <a:ext cx="4066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Ｃ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76" name="グループ化 75"/>
          <p:cNvGrpSpPr/>
          <p:nvPr/>
        </p:nvGrpSpPr>
        <p:grpSpPr>
          <a:xfrm>
            <a:off x="4444506" y="2854306"/>
            <a:ext cx="862942" cy="491082"/>
            <a:chOff x="1770474" y="2962017"/>
            <a:chExt cx="862942" cy="491082"/>
          </a:xfrm>
        </p:grpSpPr>
        <p:sp>
          <p:nvSpPr>
            <p:cNvPr id="77" name="正方形/長方形 76"/>
            <p:cNvSpPr/>
            <p:nvPr/>
          </p:nvSpPr>
          <p:spPr>
            <a:xfrm>
              <a:off x="2246609" y="3083767"/>
              <a:ext cx="386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/>
                <a:t>２</a:t>
              </a:r>
            </a:p>
          </p:txBody>
        </p:sp>
        <p:sp>
          <p:nvSpPr>
            <p:cNvPr id="78" name="Text Box 5"/>
            <p:cNvSpPr txBox="1">
              <a:spLocks noChangeArrowheads="1"/>
            </p:cNvSpPr>
            <p:nvPr/>
          </p:nvSpPr>
          <p:spPr bwMode="auto">
            <a:xfrm>
              <a:off x="1770474" y="3056438"/>
              <a:ext cx="3113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３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sp>
          <p:nvSpPr>
            <p:cNvPr id="79" name="Text Box 5"/>
            <p:cNvSpPr txBox="1">
              <a:spLocks noChangeArrowheads="1"/>
            </p:cNvSpPr>
            <p:nvPr/>
          </p:nvSpPr>
          <p:spPr bwMode="auto">
            <a:xfrm>
              <a:off x="1952296" y="2962017"/>
              <a:ext cx="4066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Ｃ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121" name="Text Box 5"/>
          <p:cNvSpPr txBox="1">
            <a:spLocks noChangeArrowheads="1"/>
          </p:cNvSpPr>
          <p:nvPr/>
        </p:nvSpPr>
        <p:spPr bwMode="auto">
          <a:xfrm>
            <a:off x="1168605" y="1240075"/>
            <a:ext cx="48930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「２個が同じ色である」という事象は、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22" name="Text Box 5"/>
          <p:cNvSpPr txBox="1">
            <a:spLocks noChangeArrowheads="1"/>
          </p:cNvSpPr>
          <p:nvPr/>
        </p:nvSpPr>
        <p:spPr bwMode="auto">
          <a:xfrm>
            <a:off x="1168605" y="1635102"/>
            <a:ext cx="48930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「２個とも赤玉である」という事象</a:t>
            </a: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n-ea"/>
              </a:rPr>
              <a:t>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23" name="Text Box 5"/>
          <p:cNvSpPr txBox="1">
            <a:spLocks noChangeArrowheads="1"/>
          </p:cNvSpPr>
          <p:nvPr/>
        </p:nvSpPr>
        <p:spPr bwMode="auto">
          <a:xfrm>
            <a:off x="1182754" y="2022485"/>
            <a:ext cx="46526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「２個とも白玉である」という事象</a:t>
            </a:r>
            <a:r>
              <a:rPr lang="ja-JP" altLang="en-US" sz="2400" i="1" dirty="0">
                <a:latin typeface="+mn-ea"/>
              </a:rPr>
              <a:t>Ｂ</a:t>
            </a:r>
            <a:endParaRPr lang="en-US" altLang="ja-JP" sz="2400" i="1" dirty="0">
              <a:latin typeface="+mn-ea"/>
            </a:endParaRPr>
          </a:p>
        </p:txBody>
      </p:sp>
      <p:sp>
        <p:nvSpPr>
          <p:cNvPr id="124" name="円/楕円 123"/>
          <p:cNvSpPr/>
          <p:nvPr/>
        </p:nvSpPr>
        <p:spPr>
          <a:xfrm>
            <a:off x="8206866" y="1030525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円/楕円 128"/>
          <p:cNvSpPr/>
          <p:nvPr/>
        </p:nvSpPr>
        <p:spPr>
          <a:xfrm>
            <a:off x="7892541" y="1054966"/>
            <a:ext cx="209550" cy="2095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30" name="円/楕円 129"/>
          <p:cNvSpPr/>
          <p:nvPr/>
        </p:nvSpPr>
        <p:spPr>
          <a:xfrm>
            <a:off x="7892541" y="982257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円/楕円 130"/>
          <p:cNvSpPr/>
          <p:nvPr/>
        </p:nvSpPr>
        <p:spPr>
          <a:xfrm>
            <a:off x="8206866" y="962555"/>
            <a:ext cx="209550" cy="20955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Text Box 5"/>
          <p:cNvSpPr txBox="1">
            <a:spLocks noChangeArrowheads="1"/>
          </p:cNvSpPr>
          <p:nvPr/>
        </p:nvSpPr>
        <p:spPr bwMode="auto">
          <a:xfrm>
            <a:off x="1244168" y="2381853"/>
            <a:ext cx="15406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の和事象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2518184" y="2401438"/>
            <a:ext cx="9509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j-ea"/>
              </a:rPr>
              <a:t>∪</a:t>
            </a:r>
            <a:r>
              <a:rPr lang="ja-JP" altLang="en-US" sz="2400" i="1" dirty="0">
                <a:latin typeface="+mn-ea"/>
              </a:rPr>
              <a:t>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4" name="Text Box 5"/>
          <p:cNvSpPr txBox="1">
            <a:spLocks noChangeArrowheads="1"/>
          </p:cNvSpPr>
          <p:nvPr/>
        </p:nvSpPr>
        <p:spPr bwMode="auto">
          <a:xfrm>
            <a:off x="3409291" y="2367696"/>
            <a:ext cx="11334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である。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5" name="Text Box 5"/>
          <p:cNvSpPr txBox="1">
            <a:spLocks noChangeArrowheads="1"/>
          </p:cNvSpPr>
          <p:nvPr/>
        </p:nvSpPr>
        <p:spPr bwMode="auto">
          <a:xfrm>
            <a:off x="918696" y="2960100"/>
            <a:ext cx="23571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事象</a:t>
            </a: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n-ea"/>
              </a:rPr>
              <a:t>の確率は、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45" name="グループ化 144"/>
          <p:cNvGrpSpPr/>
          <p:nvPr/>
        </p:nvGrpSpPr>
        <p:grpSpPr>
          <a:xfrm>
            <a:off x="3226523" y="2983598"/>
            <a:ext cx="979623" cy="470033"/>
            <a:chOff x="2983506" y="1680551"/>
            <a:chExt cx="835686" cy="470033"/>
          </a:xfrm>
        </p:grpSpPr>
        <p:sp>
          <p:nvSpPr>
            <p:cNvPr id="147" name="Text Box 5"/>
            <p:cNvSpPr txBox="1">
              <a:spLocks noChangeArrowheads="1"/>
            </p:cNvSpPr>
            <p:nvPr/>
          </p:nvSpPr>
          <p:spPr bwMode="auto">
            <a:xfrm>
              <a:off x="3168228" y="1680551"/>
              <a:ext cx="65096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Ａ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48" name="Text Box 5"/>
            <p:cNvSpPr txBox="1">
              <a:spLocks noChangeArrowheads="1"/>
            </p:cNvSpPr>
            <p:nvPr/>
          </p:nvSpPr>
          <p:spPr bwMode="auto">
            <a:xfrm>
              <a:off x="2983506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i="1" dirty="0">
                  <a:latin typeface="+mn-ea"/>
                  <a:ea typeface="+mn-ea"/>
                </a:rPr>
                <a:t>Ｐ</a:t>
              </a:r>
              <a:endParaRPr lang="en-US" altLang="ja-JP" sz="2400" i="1" dirty="0">
                <a:latin typeface="+mn-ea"/>
                <a:ea typeface="+mn-ea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4041209" y="3008745"/>
            <a:ext cx="1149320" cy="461665"/>
            <a:chOff x="3378125" y="3645024"/>
            <a:chExt cx="1149320" cy="461665"/>
          </a:xfrm>
        </p:grpSpPr>
        <p:cxnSp>
          <p:nvCxnSpPr>
            <p:cNvPr id="64" name="直線コネクタ 63"/>
            <p:cNvCxnSpPr/>
            <p:nvPr/>
          </p:nvCxnSpPr>
          <p:spPr>
            <a:xfrm>
              <a:off x="3824596" y="3906634"/>
              <a:ext cx="702849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Text Box 5"/>
            <p:cNvSpPr txBox="1">
              <a:spLocks noChangeArrowheads="1"/>
            </p:cNvSpPr>
            <p:nvPr/>
          </p:nvSpPr>
          <p:spPr bwMode="auto">
            <a:xfrm>
              <a:off x="3378125" y="3645024"/>
              <a:ext cx="59791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dirty="0">
                  <a:latin typeface="+mn-ea"/>
                </a:rPr>
                <a:t>＝</a:t>
              </a:r>
              <a:endParaRPr lang="en-US" altLang="ja-JP" sz="2400" b="1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sp>
        <p:nvSpPr>
          <p:cNvPr id="152" name="フローチャート : 代替処理 151"/>
          <p:cNvSpPr/>
          <p:nvPr/>
        </p:nvSpPr>
        <p:spPr>
          <a:xfrm>
            <a:off x="5797834" y="2934357"/>
            <a:ext cx="2358573" cy="1213052"/>
          </a:xfrm>
          <a:prstGeom prst="flowChartAlternateProcess">
            <a:avLst/>
          </a:prstGeom>
          <a:solidFill>
            <a:srgbClr val="FFC000">
              <a:alpha val="22000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53" name="Text Box 5"/>
          <p:cNvSpPr txBox="1">
            <a:spLocks noChangeArrowheads="1"/>
          </p:cNvSpPr>
          <p:nvPr/>
        </p:nvSpPr>
        <p:spPr bwMode="auto">
          <a:xfrm>
            <a:off x="7377021" y="3082462"/>
            <a:ext cx="7793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＝２１</a:t>
            </a:r>
            <a:endParaRPr lang="en-US" altLang="ja-JP" sz="1800" dirty="0">
              <a:latin typeface="+mn-ea"/>
              <a:ea typeface="+mn-ea"/>
            </a:endParaRPr>
          </a:p>
        </p:txBody>
      </p:sp>
      <p:grpSp>
        <p:nvGrpSpPr>
          <p:cNvPr id="154" name="グループ化 153"/>
          <p:cNvGrpSpPr/>
          <p:nvPr/>
        </p:nvGrpSpPr>
        <p:grpSpPr>
          <a:xfrm>
            <a:off x="6359868" y="3065850"/>
            <a:ext cx="1048964" cy="369332"/>
            <a:chOff x="2001608" y="5347719"/>
            <a:chExt cx="1048964" cy="369332"/>
          </a:xfrm>
        </p:grpSpPr>
        <p:sp>
          <p:nvSpPr>
            <p:cNvPr id="155" name="Text Box 5"/>
            <p:cNvSpPr txBox="1">
              <a:spLocks noChangeArrowheads="1"/>
            </p:cNvSpPr>
            <p:nvPr/>
          </p:nvSpPr>
          <p:spPr bwMode="auto">
            <a:xfrm>
              <a:off x="2001608" y="5347719"/>
              <a:ext cx="76421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＝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cxnSp>
          <p:nvCxnSpPr>
            <p:cNvPr id="156" name="直線コネクタ 155"/>
            <p:cNvCxnSpPr/>
            <p:nvPr/>
          </p:nvCxnSpPr>
          <p:spPr>
            <a:xfrm>
              <a:off x="2363939" y="5552570"/>
              <a:ext cx="68663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Text Box 5"/>
          <p:cNvSpPr txBox="1">
            <a:spLocks noChangeArrowheads="1"/>
          </p:cNvSpPr>
          <p:nvPr/>
        </p:nvSpPr>
        <p:spPr bwMode="auto">
          <a:xfrm>
            <a:off x="6730238" y="3175759"/>
            <a:ext cx="6785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２・１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158" name="Text Box 5"/>
          <p:cNvSpPr txBox="1">
            <a:spLocks noChangeArrowheads="1"/>
          </p:cNvSpPr>
          <p:nvPr/>
        </p:nvSpPr>
        <p:spPr bwMode="auto">
          <a:xfrm>
            <a:off x="6727405" y="2951187"/>
            <a:ext cx="7103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７・６</a:t>
            </a:r>
            <a:endParaRPr lang="en-US" altLang="ja-JP" sz="1800" dirty="0">
              <a:latin typeface="+mn-ea"/>
              <a:ea typeface="+mn-ea"/>
            </a:endParaRPr>
          </a:p>
        </p:txBody>
      </p:sp>
      <p:cxnSp>
        <p:nvCxnSpPr>
          <p:cNvPr id="159" name="直線コネクタ 158"/>
          <p:cNvCxnSpPr/>
          <p:nvPr/>
        </p:nvCxnSpPr>
        <p:spPr>
          <a:xfrm>
            <a:off x="7076075" y="3151792"/>
            <a:ext cx="239533" cy="52943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コネクタ 159"/>
          <p:cNvCxnSpPr/>
          <p:nvPr/>
        </p:nvCxnSpPr>
        <p:spPr>
          <a:xfrm>
            <a:off x="6811797" y="3337561"/>
            <a:ext cx="216021" cy="43199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 Box 5"/>
          <p:cNvSpPr txBox="1">
            <a:spLocks noChangeArrowheads="1"/>
          </p:cNvSpPr>
          <p:nvPr/>
        </p:nvSpPr>
        <p:spPr bwMode="auto">
          <a:xfrm>
            <a:off x="7114487" y="2869291"/>
            <a:ext cx="28482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400" dirty="0">
                <a:solidFill>
                  <a:srgbClr val="FF0000"/>
                </a:solidFill>
                <a:latin typeface="+mn-ea"/>
                <a:ea typeface="+mn-ea"/>
              </a:rPr>
              <a:t>３</a:t>
            </a:r>
            <a:endParaRPr lang="en-US" altLang="ja-JP" sz="14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62" name="Text Box 5"/>
          <p:cNvSpPr txBox="1">
            <a:spLocks noChangeArrowheads="1"/>
          </p:cNvSpPr>
          <p:nvPr/>
        </p:nvSpPr>
        <p:spPr bwMode="auto">
          <a:xfrm>
            <a:off x="6839903" y="3327619"/>
            <a:ext cx="398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200" dirty="0">
                <a:solidFill>
                  <a:srgbClr val="FF0000"/>
                </a:solidFill>
                <a:latin typeface="+mn-ea"/>
                <a:ea typeface="+mn-ea"/>
              </a:rPr>
              <a:t>１</a:t>
            </a:r>
            <a:endParaRPr lang="en-US" altLang="ja-JP" sz="1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5799506" y="3073678"/>
            <a:ext cx="675997" cy="375143"/>
            <a:chOff x="1828257" y="3009603"/>
            <a:chExt cx="675997" cy="375143"/>
          </a:xfrm>
        </p:grpSpPr>
        <p:sp>
          <p:nvSpPr>
            <p:cNvPr id="164" name="正方形/長方形 163"/>
            <p:cNvSpPr/>
            <p:nvPr/>
          </p:nvSpPr>
          <p:spPr>
            <a:xfrm>
              <a:off x="2117447" y="3076969"/>
              <a:ext cx="386807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dirty="0"/>
                <a:t>２</a:t>
              </a:r>
            </a:p>
          </p:txBody>
        </p:sp>
        <p:sp>
          <p:nvSpPr>
            <p:cNvPr id="165" name="Text Box 5"/>
            <p:cNvSpPr txBox="1">
              <a:spLocks noChangeArrowheads="1"/>
            </p:cNvSpPr>
            <p:nvPr/>
          </p:nvSpPr>
          <p:spPr bwMode="auto">
            <a:xfrm>
              <a:off x="1828257" y="3056438"/>
              <a:ext cx="311337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400" dirty="0">
                  <a:latin typeface="+mn-ea"/>
                  <a:ea typeface="+mn-ea"/>
                </a:rPr>
                <a:t>７</a:t>
              </a:r>
              <a:endParaRPr lang="en-US" altLang="ja-JP" sz="1400" dirty="0">
                <a:latin typeface="+mn-ea"/>
                <a:ea typeface="+mn-ea"/>
              </a:endParaRPr>
            </a:p>
          </p:txBody>
        </p:sp>
        <p:sp>
          <p:nvSpPr>
            <p:cNvPr id="166" name="Text Box 5"/>
            <p:cNvSpPr txBox="1">
              <a:spLocks noChangeArrowheads="1"/>
            </p:cNvSpPr>
            <p:nvPr/>
          </p:nvSpPr>
          <p:spPr bwMode="auto">
            <a:xfrm>
              <a:off x="1952296" y="3009603"/>
              <a:ext cx="30856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</a:rPr>
                <a:t>Ｃ</a:t>
              </a:r>
              <a:endParaRPr lang="en-US" altLang="ja-JP" sz="1800" dirty="0">
                <a:latin typeface="+mn-ea"/>
              </a:endParaRPr>
            </a:p>
          </p:txBody>
        </p:sp>
      </p:grpSp>
      <p:sp>
        <p:nvSpPr>
          <p:cNvPr id="167" name="Text Box 5"/>
          <p:cNvSpPr txBox="1">
            <a:spLocks noChangeArrowheads="1"/>
          </p:cNvSpPr>
          <p:nvPr/>
        </p:nvSpPr>
        <p:spPr bwMode="auto">
          <a:xfrm>
            <a:off x="7393014" y="3621230"/>
            <a:ext cx="7793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＝３</a:t>
            </a:r>
            <a:endParaRPr lang="en-US" altLang="ja-JP" sz="1800" dirty="0">
              <a:latin typeface="+mn-ea"/>
              <a:ea typeface="+mn-ea"/>
            </a:endParaRPr>
          </a:p>
        </p:txBody>
      </p:sp>
      <p:grpSp>
        <p:nvGrpSpPr>
          <p:cNvPr id="168" name="グループ化 167"/>
          <p:cNvGrpSpPr/>
          <p:nvPr/>
        </p:nvGrpSpPr>
        <p:grpSpPr>
          <a:xfrm>
            <a:off x="6375861" y="3604618"/>
            <a:ext cx="1048964" cy="369332"/>
            <a:chOff x="2001608" y="5347719"/>
            <a:chExt cx="1048964" cy="369332"/>
          </a:xfrm>
        </p:grpSpPr>
        <p:sp>
          <p:nvSpPr>
            <p:cNvPr id="169" name="Text Box 5"/>
            <p:cNvSpPr txBox="1">
              <a:spLocks noChangeArrowheads="1"/>
            </p:cNvSpPr>
            <p:nvPr/>
          </p:nvSpPr>
          <p:spPr bwMode="auto">
            <a:xfrm>
              <a:off x="2001608" y="5347719"/>
              <a:ext cx="76421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＝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cxnSp>
          <p:nvCxnSpPr>
            <p:cNvPr id="170" name="直線コネクタ 169"/>
            <p:cNvCxnSpPr/>
            <p:nvPr/>
          </p:nvCxnSpPr>
          <p:spPr>
            <a:xfrm>
              <a:off x="2363939" y="5552570"/>
              <a:ext cx="68663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1" name="Text Box 5"/>
          <p:cNvSpPr txBox="1">
            <a:spLocks noChangeArrowheads="1"/>
          </p:cNvSpPr>
          <p:nvPr/>
        </p:nvSpPr>
        <p:spPr bwMode="auto">
          <a:xfrm>
            <a:off x="6746231" y="3714527"/>
            <a:ext cx="6785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２・１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172" name="Text Box 5"/>
          <p:cNvSpPr txBox="1">
            <a:spLocks noChangeArrowheads="1"/>
          </p:cNvSpPr>
          <p:nvPr/>
        </p:nvSpPr>
        <p:spPr bwMode="auto">
          <a:xfrm>
            <a:off x="6743398" y="3489955"/>
            <a:ext cx="7103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３・２</a:t>
            </a:r>
            <a:endParaRPr lang="en-US" altLang="ja-JP" sz="1800" dirty="0">
              <a:latin typeface="+mn-ea"/>
              <a:ea typeface="+mn-ea"/>
            </a:endParaRPr>
          </a:p>
        </p:txBody>
      </p:sp>
      <p:cxnSp>
        <p:nvCxnSpPr>
          <p:cNvPr id="173" name="直線コネクタ 172"/>
          <p:cNvCxnSpPr/>
          <p:nvPr/>
        </p:nvCxnSpPr>
        <p:spPr>
          <a:xfrm>
            <a:off x="7093754" y="3677245"/>
            <a:ext cx="271309" cy="54255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コネクタ 173"/>
          <p:cNvCxnSpPr/>
          <p:nvPr/>
        </p:nvCxnSpPr>
        <p:spPr>
          <a:xfrm>
            <a:off x="6789690" y="3895379"/>
            <a:ext cx="216021" cy="43199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 Box 5"/>
          <p:cNvSpPr txBox="1">
            <a:spLocks noChangeArrowheads="1"/>
          </p:cNvSpPr>
          <p:nvPr/>
        </p:nvSpPr>
        <p:spPr bwMode="auto">
          <a:xfrm>
            <a:off x="7149682" y="3438655"/>
            <a:ext cx="28482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400" dirty="0">
                <a:solidFill>
                  <a:srgbClr val="FF0000"/>
                </a:solidFill>
                <a:latin typeface="+mn-ea"/>
                <a:ea typeface="+mn-ea"/>
              </a:rPr>
              <a:t>１</a:t>
            </a:r>
            <a:endParaRPr lang="en-US" altLang="ja-JP" sz="14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76" name="Text Box 5"/>
          <p:cNvSpPr txBox="1">
            <a:spLocks noChangeArrowheads="1"/>
          </p:cNvSpPr>
          <p:nvPr/>
        </p:nvSpPr>
        <p:spPr bwMode="auto">
          <a:xfrm>
            <a:off x="6716073" y="3870410"/>
            <a:ext cx="398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200" dirty="0">
                <a:solidFill>
                  <a:srgbClr val="FF0000"/>
                </a:solidFill>
                <a:latin typeface="+mn-ea"/>
                <a:ea typeface="+mn-ea"/>
              </a:rPr>
              <a:t>１</a:t>
            </a:r>
            <a:endParaRPr lang="en-US" altLang="ja-JP" sz="1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pSp>
        <p:nvGrpSpPr>
          <p:cNvPr id="177" name="グループ化 176"/>
          <p:cNvGrpSpPr/>
          <p:nvPr/>
        </p:nvGrpSpPr>
        <p:grpSpPr>
          <a:xfrm>
            <a:off x="5815499" y="3612446"/>
            <a:ext cx="675997" cy="375143"/>
            <a:chOff x="1828257" y="3009603"/>
            <a:chExt cx="675997" cy="375143"/>
          </a:xfrm>
        </p:grpSpPr>
        <p:sp>
          <p:nvSpPr>
            <p:cNvPr id="178" name="正方形/長方形 177"/>
            <p:cNvSpPr/>
            <p:nvPr/>
          </p:nvSpPr>
          <p:spPr>
            <a:xfrm>
              <a:off x="2117447" y="3076969"/>
              <a:ext cx="386807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dirty="0"/>
                <a:t>２</a:t>
              </a:r>
            </a:p>
          </p:txBody>
        </p:sp>
        <p:sp>
          <p:nvSpPr>
            <p:cNvPr id="179" name="Text Box 5"/>
            <p:cNvSpPr txBox="1">
              <a:spLocks noChangeArrowheads="1"/>
            </p:cNvSpPr>
            <p:nvPr/>
          </p:nvSpPr>
          <p:spPr bwMode="auto">
            <a:xfrm>
              <a:off x="1828257" y="3056438"/>
              <a:ext cx="311337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400" dirty="0">
                  <a:latin typeface="+mn-ea"/>
                  <a:ea typeface="+mn-ea"/>
                </a:rPr>
                <a:t>３</a:t>
              </a:r>
              <a:endParaRPr lang="en-US" altLang="ja-JP" sz="1400" dirty="0">
                <a:latin typeface="+mn-ea"/>
                <a:ea typeface="+mn-ea"/>
              </a:endParaRPr>
            </a:p>
          </p:txBody>
        </p:sp>
        <p:sp>
          <p:nvSpPr>
            <p:cNvPr id="180" name="Text Box 5"/>
            <p:cNvSpPr txBox="1">
              <a:spLocks noChangeArrowheads="1"/>
            </p:cNvSpPr>
            <p:nvPr/>
          </p:nvSpPr>
          <p:spPr bwMode="auto">
            <a:xfrm>
              <a:off x="1952296" y="3009603"/>
              <a:ext cx="30856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</a:rPr>
                <a:t>Ｃ</a:t>
              </a:r>
              <a:endParaRPr lang="en-US" altLang="ja-JP" sz="1800" dirty="0">
                <a:latin typeface="+mn-ea"/>
              </a:endParaRPr>
            </a:p>
          </p:txBody>
        </p:sp>
      </p:grpSp>
      <p:grpSp>
        <p:nvGrpSpPr>
          <p:cNvPr id="181" name="グループ化 180"/>
          <p:cNvGrpSpPr/>
          <p:nvPr/>
        </p:nvGrpSpPr>
        <p:grpSpPr>
          <a:xfrm>
            <a:off x="4057496" y="3460881"/>
            <a:ext cx="946185" cy="744232"/>
            <a:chOff x="3596757" y="5898499"/>
            <a:chExt cx="946185" cy="744232"/>
          </a:xfrm>
        </p:grpSpPr>
        <p:cxnSp>
          <p:nvCxnSpPr>
            <p:cNvPr id="182" name="直線コネクタ 181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２１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84" name="Text Box 5"/>
            <p:cNvSpPr txBox="1">
              <a:spLocks noChangeArrowheads="1"/>
            </p:cNvSpPr>
            <p:nvPr/>
          </p:nvSpPr>
          <p:spPr bwMode="auto">
            <a:xfrm>
              <a:off x="3983767" y="5898499"/>
              <a:ext cx="55917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85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4412534" y="4375902"/>
            <a:ext cx="862942" cy="491082"/>
            <a:chOff x="1770474" y="2962017"/>
            <a:chExt cx="862942" cy="491082"/>
          </a:xfrm>
        </p:grpSpPr>
        <p:sp>
          <p:nvSpPr>
            <p:cNvPr id="187" name="正方形/長方形 186"/>
            <p:cNvSpPr/>
            <p:nvPr/>
          </p:nvSpPr>
          <p:spPr>
            <a:xfrm>
              <a:off x="2246609" y="3083767"/>
              <a:ext cx="386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/>
                <a:t>２</a:t>
              </a:r>
            </a:p>
          </p:txBody>
        </p:sp>
        <p:sp>
          <p:nvSpPr>
            <p:cNvPr id="188" name="Text Box 5"/>
            <p:cNvSpPr txBox="1">
              <a:spLocks noChangeArrowheads="1"/>
            </p:cNvSpPr>
            <p:nvPr/>
          </p:nvSpPr>
          <p:spPr bwMode="auto">
            <a:xfrm>
              <a:off x="1770474" y="3056438"/>
              <a:ext cx="3113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７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sp>
          <p:nvSpPr>
            <p:cNvPr id="189" name="Text Box 5"/>
            <p:cNvSpPr txBox="1">
              <a:spLocks noChangeArrowheads="1"/>
            </p:cNvSpPr>
            <p:nvPr/>
          </p:nvSpPr>
          <p:spPr bwMode="auto">
            <a:xfrm>
              <a:off x="1952296" y="2962017"/>
              <a:ext cx="4066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Ｃ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190" name="グループ化 189"/>
          <p:cNvGrpSpPr/>
          <p:nvPr/>
        </p:nvGrpSpPr>
        <p:grpSpPr>
          <a:xfrm>
            <a:off x="4414587" y="4082025"/>
            <a:ext cx="862942" cy="491082"/>
            <a:chOff x="1770474" y="2962017"/>
            <a:chExt cx="862942" cy="491082"/>
          </a:xfrm>
        </p:grpSpPr>
        <p:sp>
          <p:nvSpPr>
            <p:cNvPr id="191" name="正方形/長方形 190"/>
            <p:cNvSpPr/>
            <p:nvPr/>
          </p:nvSpPr>
          <p:spPr>
            <a:xfrm>
              <a:off x="2246609" y="3083767"/>
              <a:ext cx="386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/>
                <a:t>２</a:t>
              </a:r>
            </a:p>
          </p:txBody>
        </p:sp>
        <p:sp>
          <p:nvSpPr>
            <p:cNvPr id="192" name="Text Box 5"/>
            <p:cNvSpPr txBox="1">
              <a:spLocks noChangeArrowheads="1"/>
            </p:cNvSpPr>
            <p:nvPr/>
          </p:nvSpPr>
          <p:spPr bwMode="auto">
            <a:xfrm>
              <a:off x="1770474" y="3056438"/>
              <a:ext cx="3113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４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sp>
          <p:nvSpPr>
            <p:cNvPr id="193" name="Text Box 5"/>
            <p:cNvSpPr txBox="1">
              <a:spLocks noChangeArrowheads="1"/>
            </p:cNvSpPr>
            <p:nvPr/>
          </p:nvSpPr>
          <p:spPr bwMode="auto">
            <a:xfrm>
              <a:off x="1952296" y="2962017"/>
              <a:ext cx="4066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Ｃ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194" name="Text Box 5"/>
          <p:cNvSpPr txBox="1">
            <a:spLocks noChangeArrowheads="1"/>
          </p:cNvSpPr>
          <p:nvPr/>
        </p:nvSpPr>
        <p:spPr bwMode="auto">
          <a:xfrm>
            <a:off x="919062" y="4193454"/>
            <a:ext cx="23571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事象</a:t>
            </a:r>
            <a:r>
              <a:rPr lang="ja-JP" altLang="en-US" sz="2400" i="1" dirty="0">
                <a:latin typeface="+mn-ea"/>
              </a:rPr>
              <a:t>Ｂ</a:t>
            </a:r>
            <a:r>
              <a:rPr lang="ja-JP" altLang="en-US" sz="2400" dirty="0">
                <a:latin typeface="+mn-ea"/>
              </a:rPr>
              <a:t>の確率は、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95" name="グループ化 194"/>
          <p:cNvGrpSpPr/>
          <p:nvPr/>
        </p:nvGrpSpPr>
        <p:grpSpPr>
          <a:xfrm>
            <a:off x="3226889" y="4216952"/>
            <a:ext cx="979623" cy="470033"/>
            <a:chOff x="2983506" y="1680551"/>
            <a:chExt cx="835686" cy="470033"/>
          </a:xfrm>
        </p:grpSpPr>
        <p:sp>
          <p:nvSpPr>
            <p:cNvPr id="196" name="Text Box 5"/>
            <p:cNvSpPr txBox="1">
              <a:spLocks noChangeArrowheads="1"/>
            </p:cNvSpPr>
            <p:nvPr/>
          </p:nvSpPr>
          <p:spPr bwMode="auto">
            <a:xfrm>
              <a:off x="3168228" y="1680551"/>
              <a:ext cx="65096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Ｂ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97" name="Text Box 5"/>
            <p:cNvSpPr txBox="1">
              <a:spLocks noChangeArrowheads="1"/>
            </p:cNvSpPr>
            <p:nvPr/>
          </p:nvSpPr>
          <p:spPr bwMode="auto">
            <a:xfrm>
              <a:off x="2983506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i="1" dirty="0">
                  <a:latin typeface="+mn-ea"/>
                  <a:ea typeface="+mn-ea"/>
                </a:rPr>
                <a:t>Ｐ</a:t>
              </a:r>
              <a:endParaRPr lang="en-US" altLang="ja-JP" sz="2400" i="1" dirty="0">
                <a:latin typeface="+mn-ea"/>
                <a:ea typeface="+mn-ea"/>
              </a:endParaRPr>
            </a:p>
          </p:txBody>
        </p:sp>
      </p:grpSp>
      <p:grpSp>
        <p:nvGrpSpPr>
          <p:cNvPr id="198" name="グループ化 197"/>
          <p:cNvGrpSpPr/>
          <p:nvPr/>
        </p:nvGrpSpPr>
        <p:grpSpPr>
          <a:xfrm>
            <a:off x="4041575" y="4242099"/>
            <a:ext cx="1149320" cy="461665"/>
            <a:chOff x="3378125" y="3645024"/>
            <a:chExt cx="1149320" cy="461665"/>
          </a:xfrm>
        </p:grpSpPr>
        <p:cxnSp>
          <p:nvCxnSpPr>
            <p:cNvPr id="199" name="直線コネクタ 198"/>
            <p:cNvCxnSpPr/>
            <p:nvPr/>
          </p:nvCxnSpPr>
          <p:spPr>
            <a:xfrm>
              <a:off x="3824596" y="3906634"/>
              <a:ext cx="702849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Text Box 5"/>
            <p:cNvSpPr txBox="1">
              <a:spLocks noChangeArrowheads="1"/>
            </p:cNvSpPr>
            <p:nvPr/>
          </p:nvSpPr>
          <p:spPr bwMode="auto">
            <a:xfrm>
              <a:off x="3378125" y="3645024"/>
              <a:ext cx="59791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dirty="0">
                  <a:latin typeface="+mn-ea"/>
                </a:rPr>
                <a:t>＝</a:t>
              </a:r>
              <a:endParaRPr lang="en-US" altLang="ja-JP" sz="2400" b="1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01" name="グループ化 200"/>
          <p:cNvGrpSpPr/>
          <p:nvPr/>
        </p:nvGrpSpPr>
        <p:grpSpPr>
          <a:xfrm>
            <a:off x="4057862" y="4694235"/>
            <a:ext cx="1162210" cy="744232"/>
            <a:chOff x="3596757" y="5898499"/>
            <a:chExt cx="1162210" cy="744232"/>
          </a:xfrm>
        </p:grpSpPr>
        <p:cxnSp>
          <p:nvCxnSpPr>
            <p:cNvPr id="202" name="直線コネクタ 201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２１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04" name="Text Box 5"/>
            <p:cNvSpPr txBox="1">
              <a:spLocks noChangeArrowheads="1"/>
            </p:cNvSpPr>
            <p:nvPr/>
          </p:nvSpPr>
          <p:spPr bwMode="auto">
            <a:xfrm>
              <a:off x="4023400" y="5898499"/>
              <a:ext cx="735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>
                  <a:latin typeface="+mn-ea"/>
                </a:rPr>
                <a:t>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05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206" name="フローチャート : 代替処理 205"/>
          <p:cNvSpPr/>
          <p:nvPr/>
        </p:nvSpPr>
        <p:spPr>
          <a:xfrm>
            <a:off x="5800041" y="4447784"/>
            <a:ext cx="2358573" cy="715628"/>
          </a:xfrm>
          <a:prstGeom prst="flowChartAlternateProcess">
            <a:avLst/>
          </a:prstGeom>
          <a:solidFill>
            <a:srgbClr val="FFC000">
              <a:alpha val="22000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21" name="Text Box 5"/>
          <p:cNvSpPr txBox="1">
            <a:spLocks noChangeArrowheads="1"/>
          </p:cNvSpPr>
          <p:nvPr/>
        </p:nvSpPr>
        <p:spPr bwMode="auto">
          <a:xfrm>
            <a:off x="7395221" y="4637233"/>
            <a:ext cx="6123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>
                <a:latin typeface="+mn-ea"/>
                <a:ea typeface="+mn-ea"/>
              </a:rPr>
              <a:t>＝６</a:t>
            </a:r>
            <a:endParaRPr lang="en-US" altLang="ja-JP" sz="1800" dirty="0">
              <a:latin typeface="+mn-ea"/>
              <a:ea typeface="+mn-ea"/>
            </a:endParaRPr>
          </a:p>
        </p:txBody>
      </p:sp>
      <p:grpSp>
        <p:nvGrpSpPr>
          <p:cNvPr id="222" name="グループ化 221"/>
          <p:cNvGrpSpPr/>
          <p:nvPr/>
        </p:nvGrpSpPr>
        <p:grpSpPr>
          <a:xfrm>
            <a:off x="6378068" y="4620621"/>
            <a:ext cx="1048964" cy="369332"/>
            <a:chOff x="2001608" y="5347719"/>
            <a:chExt cx="1048964" cy="369332"/>
          </a:xfrm>
        </p:grpSpPr>
        <p:sp>
          <p:nvSpPr>
            <p:cNvPr id="223" name="Text Box 5"/>
            <p:cNvSpPr txBox="1">
              <a:spLocks noChangeArrowheads="1"/>
            </p:cNvSpPr>
            <p:nvPr/>
          </p:nvSpPr>
          <p:spPr bwMode="auto">
            <a:xfrm>
              <a:off x="2001608" y="5347719"/>
              <a:ext cx="76421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  <a:ea typeface="+mn-ea"/>
                </a:rPr>
                <a:t>＝</a:t>
              </a:r>
              <a:endParaRPr lang="en-US" altLang="ja-JP" sz="1800" dirty="0">
                <a:latin typeface="+mn-ea"/>
                <a:ea typeface="+mn-ea"/>
              </a:endParaRPr>
            </a:p>
          </p:txBody>
        </p:sp>
        <p:cxnSp>
          <p:nvCxnSpPr>
            <p:cNvPr id="224" name="直線コネクタ 223"/>
            <p:cNvCxnSpPr/>
            <p:nvPr/>
          </p:nvCxnSpPr>
          <p:spPr>
            <a:xfrm>
              <a:off x="2363939" y="5552570"/>
              <a:ext cx="68663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" name="Text Box 5"/>
          <p:cNvSpPr txBox="1">
            <a:spLocks noChangeArrowheads="1"/>
          </p:cNvSpPr>
          <p:nvPr/>
        </p:nvSpPr>
        <p:spPr bwMode="auto">
          <a:xfrm>
            <a:off x="6748438" y="4730530"/>
            <a:ext cx="6785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２・１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26" name="Text Box 5"/>
          <p:cNvSpPr txBox="1">
            <a:spLocks noChangeArrowheads="1"/>
          </p:cNvSpPr>
          <p:nvPr/>
        </p:nvSpPr>
        <p:spPr bwMode="auto">
          <a:xfrm>
            <a:off x="6745605" y="4505958"/>
            <a:ext cx="7103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４・３</a:t>
            </a:r>
            <a:endParaRPr lang="en-US" altLang="ja-JP" sz="1800" dirty="0">
              <a:latin typeface="+mn-ea"/>
              <a:ea typeface="+mn-ea"/>
            </a:endParaRPr>
          </a:p>
        </p:txBody>
      </p:sp>
      <p:cxnSp>
        <p:nvCxnSpPr>
          <p:cNvPr id="227" name="直線コネクタ 226"/>
          <p:cNvCxnSpPr/>
          <p:nvPr/>
        </p:nvCxnSpPr>
        <p:spPr>
          <a:xfrm>
            <a:off x="6782943" y="4678617"/>
            <a:ext cx="271309" cy="54255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直線コネクタ 227"/>
          <p:cNvCxnSpPr/>
          <p:nvPr/>
        </p:nvCxnSpPr>
        <p:spPr>
          <a:xfrm>
            <a:off x="6791897" y="4911382"/>
            <a:ext cx="216021" cy="43199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Text Box 5"/>
          <p:cNvSpPr txBox="1">
            <a:spLocks noChangeArrowheads="1"/>
          </p:cNvSpPr>
          <p:nvPr/>
        </p:nvSpPr>
        <p:spPr bwMode="auto">
          <a:xfrm>
            <a:off x="6829661" y="4388038"/>
            <a:ext cx="28482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400" dirty="0">
                <a:solidFill>
                  <a:srgbClr val="FF0000"/>
                </a:solidFill>
                <a:latin typeface="+mn-ea"/>
                <a:ea typeface="+mn-ea"/>
              </a:rPr>
              <a:t>２</a:t>
            </a:r>
            <a:endParaRPr lang="en-US" altLang="ja-JP" sz="14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30" name="Text Box 5"/>
          <p:cNvSpPr txBox="1">
            <a:spLocks noChangeArrowheads="1"/>
          </p:cNvSpPr>
          <p:nvPr/>
        </p:nvSpPr>
        <p:spPr bwMode="auto">
          <a:xfrm>
            <a:off x="6718280" y="4886413"/>
            <a:ext cx="398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1200" dirty="0">
                <a:solidFill>
                  <a:srgbClr val="FF0000"/>
                </a:solidFill>
                <a:latin typeface="+mn-ea"/>
                <a:ea typeface="+mn-ea"/>
              </a:rPr>
              <a:t>１</a:t>
            </a:r>
            <a:endParaRPr lang="en-US" altLang="ja-JP" sz="1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5817706" y="4628449"/>
            <a:ext cx="675997" cy="375143"/>
            <a:chOff x="1828257" y="3009603"/>
            <a:chExt cx="675997" cy="375143"/>
          </a:xfrm>
        </p:grpSpPr>
        <p:sp>
          <p:nvSpPr>
            <p:cNvPr id="232" name="正方形/長方形 231"/>
            <p:cNvSpPr/>
            <p:nvPr/>
          </p:nvSpPr>
          <p:spPr>
            <a:xfrm>
              <a:off x="2117447" y="3076969"/>
              <a:ext cx="386807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dirty="0"/>
                <a:t>２</a:t>
              </a:r>
            </a:p>
          </p:txBody>
        </p:sp>
        <p:sp>
          <p:nvSpPr>
            <p:cNvPr id="233" name="Text Box 5"/>
            <p:cNvSpPr txBox="1">
              <a:spLocks noChangeArrowheads="1"/>
            </p:cNvSpPr>
            <p:nvPr/>
          </p:nvSpPr>
          <p:spPr bwMode="auto">
            <a:xfrm>
              <a:off x="1828257" y="3056438"/>
              <a:ext cx="311337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400" dirty="0">
                  <a:latin typeface="+mn-ea"/>
                  <a:ea typeface="+mn-ea"/>
                </a:rPr>
                <a:t>４</a:t>
              </a:r>
              <a:endParaRPr lang="en-US" altLang="ja-JP" sz="1400" dirty="0">
                <a:latin typeface="+mn-ea"/>
                <a:ea typeface="+mn-ea"/>
              </a:endParaRPr>
            </a:p>
          </p:txBody>
        </p:sp>
        <p:sp>
          <p:nvSpPr>
            <p:cNvPr id="234" name="Text Box 5"/>
            <p:cNvSpPr txBox="1">
              <a:spLocks noChangeArrowheads="1"/>
            </p:cNvSpPr>
            <p:nvPr/>
          </p:nvSpPr>
          <p:spPr bwMode="auto">
            <a:xfrm>
              <a:off x="1952296" y="3009603"/>
              <a:ext cx="30856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1800" dirty="0">
                  <a:latin typeface="+mn-ea"/>
                </a:rPr>
                <a:t>Ｃ</a:t>
              </a:r>
              <a:endParaRPr lang="en-US" altLang="ja-JP" sz="1800" dirty="0">
                <a:latin typeface="+mn-ea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894857" y="5261239"/>
            <a:ext cx="4256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400" i="1" dirty="0">
                <a:latin typeface="+mn-ea"/>
              </a:rPr>
              <a:t>Ａ、Ｂ</a:t>
            </a:r>
            <a:r>
              <a:rPr lang="ja-JP" altLang="en-US" sz="2400" dirty="0">
                <a:latin typeface="+mn-ea"/>
              </a:rPr>
              <a:t>は互いに排反であるから、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35" name="Text Box 5"/>
          <p:cNvSpPr txBox="1">
            <a:spLocks noChangeArrowheads="1"/>
          </p:cNvSpPr>
          <p:nvPr/>
        </p:nvSpPr>
        <p:spPr bwMode="auto">
          <a:xfrm>
            <a:off x="5069805" y="5261239"/>
            <a:ext cx="22002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求める確率は、</a:t>
            </a:r>
            <a:endParaRPr lang="en-US" altLang="ja-JP" sz="2800" dirty="0">
              <a:latin typeface="+mn-ea"/>
            </a:endParaRPr>
          </a:p>
        </p:txBody>
      </p:sp>
      <p:grpSp>
        <p:nvGrpSpPr>
          <p:cNvPr id="236" name="グループ化 235"/>
          <p:cNvGrpSpPr/>
          <p:nvPr/>
        </p:nvGrpSpPr>
        <p:grpSpPr>
          <a:xfrm>
            <a:off x="1403648" y="5676216"/>
            <a:ext cx="3604929" cy="492902"/>
            <a:chOff x="1240785" y="6316792"/>
            <a:chExt cx="3075252" cy="492902"/>
          </a:xfrm>
        </p:grpSpPr>
        <p:grpSp>
          <p:nvGrpSpPr>
            <p:cNvPr id="237" name="グループ化 236"/>
            <p:cNvGrpSpPr/>
            <p:nvPr/>
          </p:nvGrpSpPr>
          <p:grpSpPr>
            <a:xfrm>
              <a:off x="1240785" y="6321900"/>
              <a:ext cx="1715482" cy="470033"/>
              <a:chOff x="2941902" y="1680551"/>
              <a:chExt cx="1479156" cy="470033"/>
            </a:xfrm>
          </p:grpSpPr>
          <p:sp>
            <p:nvSpPr>
              <p:cNvPr id="248" name="Text Box 5"/>
              <p:cNvSpPr txBox="1">
                <a:spLocks noChangeArrowheads="1"/>
              </p:cNvSpPr>
              <p:nvPr/>
            </p:nvSpPr>
            <p:spPr bwMode="auto">
              <a:xfrm>
                <a:off x="3168227" y="1680551"/>
                <a:ext cx="1252831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（</a:t>
                </a:r>
                <a:r>
                  <a:rPr lang="ja-JP" altLang="en-US" sz="2400" i="1" dirty="0">
                    <a:latin typeface="+mn-ea"/>
                  </a:rPr>
                  <a:t>Ａ</a:t>
                </a:r>
                <a:r>
                  <a:rPr lang="ja-JP" altLang="en-US" sz="2400" dirty="0">
                    <a:latin typeface="+mj-ea"/>
                  </a:rPr>
                  <a:t>∪</a:t>
                </a:r>
                <a:r>
                  <a:rPr lang="ja-JP" altLang="en-US" sz="2400" i="1" dirty="0">
                    <a:latin typeface="+mn-ea"/>
                  </a:rPr>
                  <a:t>Ｂ</a:t>
                </a:r>
                <a:r>
                  <a:rPr lang="ja-JP" altLang="en-US" sz="2400" dirty="0">
                    <a:latin typeface="+mn-ea"/>
                  </a:rPr>
                  <a:t>）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249" name="Text Box 5"/>
              <p:cNvSpPr txBox="1">
                <a:spLocks noChangeArrowheads="1"/>
              </p:cNvSpPr>
              <p:nvPr/>
            </p:nvSpPr>
            <p:spPr bwMode="auto">
              <a:xfrm>
                <a:off x="2941902" y="1688919"/>
                <a:ext cx="483502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i="1" dirty="0">
                    <a:latin typeface="+mn-ea"/>
                    <a:ea typeface="+mn-ea"/>
                  </a:rPr>
                  <a:t>Ｐ</a:t>
                </a:r>
                <a:endParaRPr lang="en-US" altLang="ja-JP" sz="2400" i="1" dirty="0">
                  <a:latin typeface="+mn-ea"/>
                  <a:ea typeface="+mn-ea"/>
                </a:endParaRPr>
              </a:p>
            </p:txBody>
          </p:sp>
        </p:grpSp>
        <p:grpSp>
          <p:nvGrpSpPr>
            <p:cNvPr id="238" name="グループ化 237"/>
            <p:cNvGrpSpPr/>
            <p:nvPr/>
          </p:nvGrpSpPr>
          <p:grpSpPr>
            <a:xfrm>
              <a:off x="2398626" y="6316792"/>
              <a:ext cx="1053234" cy="483509"/>
              <a:chOff x="2080104" y="4958722"/>
              <a:chExt cx="1053234" cy="483509"/>
            </a:xfrm>
          </p:grpSpPr>
          <p:grpSp>
            <p:nvGrpSpPr>
              <p:cNvPr id="244" name="グループ化 243"/>
              <p:cNvGrpSpPr/>
              <p:nvPr/>
            </p:nvGrpSpPr>
            <p:grpSpPr>
              <a:xfrm>
                <a:off x="2292249" y="4972198"/>
                <a:ext cx="841089" cy="470033"/>
                <a:chOff x="2671395" y="1680551"/>
                <a:chExt cx="841089" cy="470033"/>
              </a:xfrm>
            </p:grpSpPr>
            <p:sp>
              <p:nvSpPr>
                <p:cNvPr id="246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874251" y="1680551"/>
                  <a:ext cx="638233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dirty="0">
                      <a:latin typeface="+mn-ea"/>
                    </a:rPr>
                    <a:t>（</a:t>
                  </a:r>
                  <a:r>
                    <a:rPr lang="ja-JP" altLang="en-US" sz="2400" i="1" dirty="0">
                      <a:latin typeface="+mn-ea"/>
                    </a:rPr>
                    <a:t>Ａ</a:t>
                  </a:r>
                  <a:r>
                    <a:rPr lang="ja-JP" altLang="en-US" sz="2400" dirty="0">
                      <a:latin typeface="+mn-ea"/>
                    </a:rPr>
                    <a:t>）</a:t>
                  </a:r>
                  <a:endParaRPr lang="en-US" altLang="ja-JP" sz="2400" dirty="0">
                    <a:latin typeface="+mn-ea"/>
                  </a:endParaRPr>
                </a:p>
              </p:txBody>
            </p:sp>
            <p:sp>
              <p:nvSpPr>
                <p:cNvPr id="24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671395" y="1688919"/>
                  <a:ext cx="483502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i="1" dirty="0">
                      <a:latin typeface="+mn-ea"/>
                      <a:ea typeface="+mn-ea"/>
                    </a:rPr>
                    <a:t>Ｐ</a:t>
                  </a:r>
                  <a:endParaRPr lang="en-US" altLang="ja-JP" sz="2400" i="1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245" name="Text Box 5"/>
              <p:cNvSpPr txBox="1">
                <a:spLocks noChangeArrowheads="1"/>
              </p:cNvSpPr>
              <p:nvPr/>
            </p:nvSpPr>
            <p:spPr bwMode="auto">
              <a:xfrm>
                <a:off x="2080104" y="4958722"/>
                <a:ext cx="39751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＝</a:t>
                </a:r>
                <a:endPara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</p:grpSp>
        <p:grpSp>
          <p:nvGrpSpPr>
            <p:cNvPr id="239" name="グループ化 238"/>
            <p:cNvGrpSpPr/>
            <p:nvPr/>
          </p:nvGrpSpPr>
          <p:grpSpPr>
            <a:xfrm>
              <a:off x="3249328" y="6332786"/>
              <a:ext cx="1066709" cy="476908"/>
              <a:chOff x="1923667" y="4965323"/>
              <a:chExt cx="1066709" cy="476908"/>
            </a:xfrm>
          </p:grpSpPr>
          <p:grpSp>
            <p:nvGrpSpPr>
              <p:cNvPr id="240" name="グループ化 239"/>
              <p:cNvGrpSpPr/>
              <p:nvPr/>
            </p:nvGrpSpPr>
            <p:grpSpPr>
              <a:xfrm>
                <a:off x="2145098" y="4972198"/>
                <a:ext cx="845278" cy="470033"/>
                <a:chOff x="2524244" y="1680551"/>
                <a:chExt cx="845278" cy="470033"/>
              </a:xfrm>
            </p:grpSpPr>
            <p:sp>
              <p:nvSpPr>
                <p:cNvPr id="242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742095" y="1680551"/>
                  <a:ext cx="627427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dirty="0">
                      <a:latin typeface="+mn-ea"/>
                    </a:rPr>
                    <a:t>（</a:t>
                  </a:r>
                  <a:r>
                    <a:rPr lang="ja-JP" altLang="en-US" sz="2400" i="1" dirty="0">
                      <a:latin typeface="+mn-ea"/>
                    </a:rPr>
                    <a:t>Ｂ</a:t>
                  </a:r>
                  <a:r>
                    <a:rPr lang="ja-JP" altLang="en-US" sz="2400" dirty="0">
                      <a:latin typeface="+mn-ea"/>
                    </a:rPr>
                    <a:t>）</a:t>
                  </a:r>
                  <a:endParaRPr lang="en-US" altLang="ja-JP" sz="2400" dirty="0">
                    <a:latin typeface="+mn-ea"/>
                  </a:endParaRPr>
                </a:p>
              </p:txBody>
            </p:sp>
            <p:sp>
              <p:nvSpPr>
                <p:cNvPr id="243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524244" y="1688919"/>
                  <a:ext cx="483502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None/>
                    <a:defRPr/>
                  </a:pPr>
                  <a:r>
                    <a:rPr lang="ja-JP" altLang="en-US" sz="2400" i="1" dirty="0">
                      <a:latin typeface="+mn-ea"/>
                      <a:ea typeface="+mn-ea"/>
                    </a:rPr>
                    <a:t>Ｐ</a:t>
                  </a:r>
                  <a:endParaRPr lang="en-US" altLang="ja-JP" sz="2400" i="1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241" name="Text Box 5"/>
              <p:cNvSpPr txBox="1">
                <a:spLocks noChangeArrowheads="1"/>
              </p:cNvSpPr>
              <p:nvPr/>
            </p:nvSpPr>
            <p:spPr bwMode="auto">
              <a:xfrm>
                <a:off x="1923667" y="4965323"/>
                <a:ext cx="380461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  <a:ea typeface="+mn-ea"/>
                  </a:rPr>
                  <a:t>＋</a:t>
                </a:r>
                <a:endParaRPr lang="en-US" altLang="ja-JP" sz="2400" dirty="0">
                  <a:latin typeface="+mn-ea"/>
                  <a:ea typeface="+mn-ea"/>
                </a:endParaRPr>
              </a:p>
            </p:txBody>
          </p:sp>
        </p:grpSp>
      </p:grpSp>
      <p:grpSp>
        <p:nvGrpSpPr>
          <p:cNvPr id="250" name="グループ化 249"/>
          <p:cNvGrpSpPr/>
          <p:nvPr/>
        </p:nvGrpSpPr>
        <p:grpSpPr>
          <a:xfrm>
            <a:off x="2769924" y="5990132"/>
            <a:ext cx="946185" cy="744232"/>
            <a:chOff x="3596757" y="5898499"/>
            <a:chExt cx="946185" cy="744232"/>
          </a:xfrm>
        </p:grpSpPr>
        <p:cxnSp>
          <p:nvCxnSpPr>
            <p:cNvPr id="251" name="直線コネクタ 250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2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２１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53" name="Text Box 5"/>
            <p:cNvSpPr txBox="1">
              <a:spLocks noChangeArrowheads="1"/>
            </p:cNvSpPr>
            <p:nvPr/>
          </p:nvSpPr>
          <p:spPr bwMode="auto">
            <a:xfrm>
              <a:off x="3983767" y="5898499"/>
              <a:ext cx="55917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54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255" name="グループ化 254"/>
          <p:cNvGrpSpPr/>
          <p:nvPr/>
        </p:nvGrpSpPr>
        <p:grpSpPr>
          <a:xfrm>
            <a:off x="3607224" y="5986273"/>
            <a:ext cx="1108792" cy="755118"/>
            <a:chOff x="3596757" y="5887613"/>
            <a:chExt cx="1108792" cy="755118"/>
          </a:xfrm>
        </p:grpSpPr>
        <p:cxnSp>
          <p:nvCxnSpPr>
            <p:cNvPr id="256" name="直線コネクタ 255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２１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58" name="Text Box 5"/>
            <p:cNvSpPr txBox="1">
              <a:spLocks noChangeArrowheads="1"/>
            </p:cNvSpPr>
            <p:nvPr/>
          </p:nvSpPr>
          <p:spPr bwMode="auto">
            <a:xfrm>
              <a:off x="4009720" y="5887613"/>
              <a:ext cx="69582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>
                  <a:latin typeface="+mn-ea"/>
                </a:rPr>
                <a:t>６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59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＋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260" name="グループ化 259"/>
          <p:cNvGrpSpPr/>
          <p:nvPr/>
        </p:nvGrpSpPr>
        <p:grpSpPr>
          <a:xfrm>
            <a:off x="4525051" y="5999015"/>
            <a:ext cx="926426" cy="744232"/>
            <a:chOff x="3596757" y="5898499"/>
            <a:chExt cx="926426" cy="744232"/>
          </a:xfrm>
        </p:grpSpPr>
        <p:cxnSp>
          <p:nvCxnSpPr>
            <p:cNvPr id="261" name="直線コネクタ 260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Text Box 5"/>
            <p:cNvSpPr txBox="1">
              <a:spLocks noChangeArrowheads="1"/>
            </p:cNvSpPr>
            <p:nvPr/>
          </p:nvSpPr>
          <p:spPr bwMode="auto">
            <a:xfrm>
              <a:off x="3890616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２１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63" name="Text Box 5"/>
            <p:cNvSpPr txBox="1">
              <a:spLocks noChangeArrowheads="1"/>
            </p:cNvSpPr>
            <p:nvPr/>
          </p:nvSpPr>
          <p:spPr bwMode="auto">
            <a:xfrm>
              <a:off x="3990058" y="5898499"/>
              <a:ext cx="49336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>
                  <a:latin typeface="+mn-ea"/>
                </a:rPr>
                <a:t>９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64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265" name="グループ化 264"/>
          <p:cNvGrpSpPr/>
          <p:nvPr/>
        </p:nvGrpSpPr>
        <p:grpSpPr>
          <a:xfrm>
            <a:off x="5374254" y="6009901"/>
            <a:ext cx="1046172" cy="744232"/>
            <a:chOff x="3596757" y="5898499"/>
            <a:chExt cx="1046172" cy="744232"/>
          </a:xfrm>
        </p:grpSpPr>
        <p:cxnSp>
          <p:nvCxnSpPr>
            <p:cNvPr id="266" name="直線コネクタ 265"/>
            <p:cNvCxnSpPr/>
            <p:nvPr/>
          </p:nvCxnSpPr>
          <p:spPr>
            <a:xfrm>
              <a:off x="4022486" y="6290669"/>
              <a:ext cx="42130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Text Box 5"/>
            <p:cNvSpPr txBox="1">
              <a:spLocks noChangeArrowheads="1"/>
            </p:cNvSpPr>
            <p:nvPr/>
          </p:nvSpPr>
          <p:spPr bwMode="auto">
            <a:xfrm>
              <a:off x="4010362" y="6181066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７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68" name="Text Box 5"/>
            <p:cNvSpPr txBox="1">
              <a:spLocks noChangeArrowheads="1"/>
            </p:cNvSpPr>
            <p:nvPr/>
          </p:nvSpPr>
          <p:spPr bwMode="auto">
            <a:xfrm>
              <a:off x="3993161" y="5898499"/>
              <a:ext cx="55799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３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269" name="Text Box 5"/>
            <p:cNvSpPr txBox="1">
              <a:spLocks noChangeArrowheads="1"/>
            </p:cNvSpPr>
            <p:nvPr/>
          </p:nvSpPr>
          <p:spPr bwMode="auto">
            <a:xfrm>
              <a:off x="3596757" y="6030162"/>
              <a:ext cx="6325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+mn-ea"/>
              </a:endParaRPr>
            </a:p>
          </p:txBody>
        </p:sp>
      </p:grpSp>
      <p:grpSp>
        <p:nvGrpSpPr>
          <p:cNvPr id="270" name="グループ化 269"/>
          <p:cNvGrpSpPr/>
          <p:nvPr/>
        </p:nvGrpSpPr>
        <p:grpSpPr>
          <a:xfrm>
            <a:off x="7246429" y="896018"/>
            <a:ext cx="1734146" cy="400110"/>
            <a:chOff x="5470437" y="2636806"/>
            <a:chExt cx="1734146" cy="400110"/>
          </a:xfrm>
        </p:grpSpPr>
        <p:sp>
          <p:nvSpPr>
            <p:cNvPr id="271" name="Text Box 5"/>
            <p:cNvSpPr txBox="1">
              <a:spLocks noChangeArrowheads="1"/>
            </p:cNvSpPr>
            <p:nvPr/>
          </p:nvSpPr>
          <p:spPr bwMode="auto">
            <a:xfrm>
              <a:off x="5886420" y="2636806"/>
              <a:ext cx="99523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000" dirty="0">
                  <a:latin typeface="+mn-ea"/>
                </a:rPr>
                <a:t>または</a:t>
              </a:r>
              <a:endParaRPr lang="en-US" altLang="ja-JP" sz="2000" dirty="0">
                <a:latin typeface="+mn-ea"/>
              </a:endParaRPr>
            </a:p>
          </p:txBody>
        </p:sp>
        <p:sp>
          <p:nvSpPr>
            <p:cNvPr id="272" name="円/楕円 271"/>
            <p:cNvSpPr/>
            <p:nvPr/>
          </p:nvSpPr>
          <p:spPr>
            <a:xfrm>
              <a:off x="6995033" y="2752396"/>
              <a:ext cx="209550" cy="20955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3" name="円/楕円 272"/>
            <p:cNvSpPr/>
            <p:nvPr/>
          </p:nvSpPr>
          <p:spPr>
            <a:xfrm>
              <a:off x="6756368" y="2766901"/>
              <a:ext cx="209550" cy="20955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74" name="円/楕円 273"/>
            <p:cNvSpPr/>
            <p:nvPr/>
          </p:nvSpPr>
          <p:spPr>
            <a:xfrm>
              <a:off x="5470437" y="2764297"/>
              <a:ext cx="209550" cy="20955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5" name="円/楕円 274"/>
            <p:cNvSpPr/>
            <p:nvPr/>
          </p:nvSpPr>
          <p:spPr>
            <a:xfrm>
              <a:off x="5729632" y="2752396"/>
              <a:ext cx="209550" cy="20955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7" name="フローチャート : 代替処理 206"/>
          <p:cNvSpPr/>
          <p:nvPr/>
        </p:nvSpPr>
        <p:spPr>
          <a:xfrm>
            <a:off x="35496" y="58187"/>
            <a:ext cx="870853" cy="706517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練習３５</a:t>
            </a:r>
          </a:p>
        </p:txBody>
      </p:sp>
    </p:spTree>
    <p:extLst>
      <p:ext uri="{BB962C8B-B14F-4D97-AF65-F5344CB8AC3E}">
        <p14:creationId xmlns:p14="http://schemas.microsoft.com/office/powerpoint/2010/main" val="128631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7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75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7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7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7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17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1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175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125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175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17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17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9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2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1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2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2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7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121" grpId="0"/>
      <p:bldP spid="122" grpId="0"/>
      <p:bldP spid="123" grpId="0"/>
      <p:bldP spid="124" grpId="0" animBg="1"/>
      <p:bldP spid="124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/>
      <p:bldP spid="133" grpId="0"/>
      <p:bldP spid="134" grpId="0"/>
      <p:bldP spid="135" grpId="0"/>
      <p:bldP spid="152" grpId="0" animBg="1"/>
      <p:bldP spid="153" grpId="0"/>
      <p:bldP spid="157" grpId="0"/>
      <p:bldP spid="158" grpId="0"/>
      <p:bldP spid="161" grpId="0"/>
      <p:bldP spid="162" grpId="0"/>
      <p:bldP spid="167" grpId="0"/>
      <p:bldP spid="171" grpId="0"/>
      <p:bldP spid="172" grpId="0"/>
      <p:bldP spid="175" grpId="0"/>
      <p:bldP spid="176" grpId="0"/>
      <p:bldP spid="194" grpId="0"/>
      <p:bldP spid="206" grpId="0" animBg="1"/>
      <p:bldP spid="221" grpId="0"/>
      <p:bldP spid="225" grpId="0"/>
      <p:bldP spid="226" grpId="0"/>
      <p:bldP spid="229" grpId="0"/>
      <p:bldP spid="230" grpId="0"/>
      <p:bldP spid="4" grpId="0"/>
      <p:bldP spid="2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グループ化 118"/>
          <p:cNvGrpSpPr>
            <a:grpSpLocks/>
          </p:cNvGrpSpPr>
          <p:nvPr/>
        </p:nvGrpSpPr>
        <p:grpSpPr bwMode="auto">
          <a:xfrm>
            <a:off x="103188" y="15007"/>
            <a:ext cx="5764956" cy="461665"/>
            <a:chOff x="224881" y="2827339"/>
            <a:chExt cx="4024708" cy="460743"/>
          </a:xfrm>
        </p:grpSpPr>
        <p:sp>
          <p:nvSpPr>
            <p:cNvPr id="120" name="フローチャート : 磁気ディスク 119"/>
            <p:cNvSpPr/>
            <p:nvPr/>
          </p:nvSpPr>
          <p:spPr>
            <a:xfrm>
              <a:off x="224881" y="2882213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800" dirty="0"/>
            </a:p>
          </p:txBody>
        </p:sp>
        <p:sp>
          <p:nvSpPr>
            <p:cNvPr id="121" name="Text Box 5"/>
            <p:cNvSpPr txBox="1">
              <a:spLocks noChangeArrowheads="1"/>
            </p:cNvSpPr>
            <p:nvPr/>
          </p:nvSpPr>
          <p:spPr bwMode="auto">
            <a:xfrm>
              <a:off x="514216" y="2827339"/>
              <a:ext cx="3735373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b="1" dirty="0">
                  <a:latin typeface="+mn-ea"/>
                  <a:ea typeface="+mn-ea"/>
                </a:rPr>
                <a:t>一般の和事象の確率</a:t>
              </a:r>
              <a:r>
                <a:rPr lang="ja-JP" altLang="en-US" sz="2400" dirty="0">
                  <a:latin typeface="+mn-ea"/>
                  <a:ea typeface="+mn-ea"/>
                </a:rPr>
                <a:t>について調べよう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38752" y="418034"/>
            <a:ext cx="367920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２つの事象</a:t>
            </a:r>
            <a:r>
              <a:rPr lang="ja-JP" altLang="en-US" sz="2400" i="1" dirty="0">
                <a:latin typeface="+mn-ea"/>
              </a:rPr>
              <a:t>ＡとＢ</a:t>
            </a:r>
            <a:r>
              <a:rPr lang="ja-JP" altLang="en-US" sz="2400" dirty="0">
                <a:latin typeface="+mn-ea"/>
              </a:rPr>
              <a:t>の和事象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6916084" y="1022575"/>
            <a:ext cx="1940813" cy="1440162"/>
            <a:chOff x="6916084" y="3601580"/>
            <a:chExt cx="1940813" cy="1440162"/>
          </a:xfrm>
        </p:grpSpPr>
        <p:grpSp>
          <p:nvGrpSpPr>
            <p:cNvPr id="43" name="グループ化 42"/>
            <p:cNvGrpSpPr>
              <a:grpSpLocks/>
            </p:cNvGrpSpPr>
            <p:nvPr/>
          </p:nvGrpSpPr>
          <p:grpSpPr bwMode="auto">
            <a:xfrm>
              <a:off x="6916084" y="3601580"/>
              <a:ext cx="1940813" cy="1440162"/>
              <a:chOff x="566046" y="4858930"/>
              <a:chExt cx="1565747" cy="1135002"/>
            </a:xfrm>
          </p:grpSpPr>
          <p:sp>
            <p:nvSpPr>
              <p:cNvPr id="54" name="正方形/長方形 53"/>
              <p:cNvSpPr/>
              <p:nvPr/>
            </p:nvSpPr>
            <p:spPr bwMode="auto">
              <a:xfrm>
                <a:off x="566046" y="5034857"/>
                <a:ext cx="1565747" cy="959075"/>
              </a:xfrm>
              <a:prstGeom prst="rect">
                <a:avLst/>
              </a:prstGeom>
              <a:solidFill>
                <a:schemeClr val="bg1">
                  <a:alpha val="42000"/>
                </a:schemeClr>
              </a:solidFill>
              <a:ln w="254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grpSp>
            <p:nvGrpSpPr>
              <p:cNvPr id="55" name="グループ化 5"/>
              <p:cNvGrpSpPr>
                <a:grpSpLocks/>
              </p:cNvGrpSpPr>
              <p:nvPr/>
            </p:nvGrpSpPr>
            <p:grpSpPr bwMode="auto">
              <a:xfrm>
                <a:off x="621394" y="4858930"/>
                <a:ext cx="457202" cy="315330"/>
                <a:chOff x="1928640" y="476652"/>
                <a:chExt cx="457177" cy="315243"/>
              </a:xfrm>
            </p:grpSpPr>
            <p:cxnSp>
              <p:nvCxnSpPr>
                <p:cNvPr id="56" name="直線コネクタ 55"/>
                <p:cNvCxnSpPr/>
                <p:nvPr/>
              </p:nvCxnSpPr>
              <p:spPr>
                <a:xfrm>
                  <a:off x="1969214" y="651823"/>
                  <a:ext cx="307960" cy="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1928640" y="476652"/>
                  <a:ext cx="457177" cy="31524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  <a:defRPr/>
                  </a:pPr>
                  <a:r>
                    <a:rPr lang="ja-JP" altLang="en-US" sz="2000" i="1" dirty="0">
                      <a:latin typeface="+mn-ea"/>
                      <a:ea typeface="+mn-ea"/>
                    </a:rPr>
                    <a:t>Ｕ</a:t>
                  </a:r>
                  <a:endParaRPr lang="en-US" altLang="ja-JP" sz="2000" i="1" dirty="0">
                    <a:latin typeface="+mn-ea"/>
                    <a:ea typeface="+mn-ea"/>
                  </a:endParaRPr>
                </a:p>
              </p:txBody>
            </p:sp>
          </p:grpSp>
        </p:grpSp>
        <p:grpSp>
          <p:nvGrpSpPr>
            <p:cNvPr id="44" name="グループ化 43"/>
            <p:cNvGrpSpPr/>
            <p:nvPr/>
          </p:nvGrpSpPr>
          <p:grpSpPr>
            <a:xfrm>
              <a:off x="7164288" y="3919773"/>
              <a:ext cx="1008112" cy="1012851"/>
              <a:chOff x="5040985" y="759966"/>
              <a:chExt cx="1008112" cy="1012851"/>
            </a:xfrm>
          </p:grpSpPr>
          <p:sp>
            <p:nvSpPr>
              <p:cNvPr id="50" name="円/楕円 49"/>
              <p:cNvSpPr/>
              <p:nvPr/>
            </p:nvSpPr>
            <p:spPr bwMode="auto">
              <a:xfrm>
                <a:off x="5083225" y="924424"/>
                <a:ext cx="965872" cy="848393"/>
              </a:xfrm>
              <a:prstGeom prst="ellipse">
                <a:avLst/>
              </a:prstGeom>
              <a:solidFill>
                <a:srgbClr val="00B0F0">
                  <a:alpha val="41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grpSp>
            <p:nvGrpSpPr>
              <p:cNvPr id="51" name="グループ化 50"/>
              <p:cNvGrpSpPr/>
              <p:nvPr/>
            </p:nvGrpSpPr>
            <p:grpSpPr>
              <a:xfrm>
                <a:off x="5040985" y="759966"/>
                <a:ext cx="443606" cy="432048"/>
                <a:chOff x="3466683" y="1133580"/>
                <a:chExt cx="443606" cy="432048"/>
              </a:xfrm>
            </p:grpSpPr>
            <p:sp>
              <p:nvSpPr>
                <p:cNvPr id="52" name="正方形/長方形 51"/>
                <p:cNvSpPr/>
                <p:nvPr/>
              </p:nvSpPr>
              <p:spPr>
                <a:xfrm>
                  <a:off x="3541685" y="1207902"/>
                  <a:ext cx="285038" cy="35772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3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3466683" y="1133580"/>
                  <a:ext cx="443606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  <a:defRPr/>
                  </a:pPr>
                  <a:r>
                    <a:rPr lang="ja-JP" altLang="en-US" sz="2000" i="1" dirty="0">
                      <a:latin typeface="+mn-ea"/>
                      <a:ea typeface="+mn-ea"/>
                    </a:rPr>
                    <a:t>Ａ</a:t>
                  </a:r>
                  <a:endParaRPr lang="en-US" altLang="ja-JP" sz="2000" i="1" dirty="0">
                    <a:latin typeface="+mn-ea"/>
                    <a:ea typeface="+mn-ea"/>
                  </a:endParaRPr>
                </a:p>
              </p:txBody>
            </p:sp>
          </p:grpSp>
        </p:grpSp>
        <p:grpSp>
          <p:nvGrpSpPr>
            <p:cNvPr id="45" name="グループ化 44"/>
            <p:cNvGrpSpPr/>
            <p:nvPr/>
          </p:nvGrpSpPr>
          <p:grpSpPr>
            <a:xfrm>
              <a:off x="7787539" y="4081790"/>
              <a:ext cx="1024837" cy="784145"/>
              <a:chOff x="5923427" y="1444714"/>
              <a:chExt cx="1024837" cy="784145"/>
            </a:xfrm>
          </p:grpSpPr>
          <p:sp>
            <p:nvSpPr>
              <p:cNvPr id="46" name="円/楕円 45"/>
              <p:cNvSpPr/>
              <p:nvPr/>
            </p:nvSpPr>
            <p:spPr bwMode="auto">
              <a:xfrm>
                <a:off x="5923427" y="1490651"/>
                <a:ext cx="840429" cy="738208"/>
              </a:xfrm>
              <a:prstGeom prst="ellipse">
                <a:avLst/>
              </a:prstGeom>
              <a:solidFill>
                <a:srgbClr val="00B0F0">
                  <a:alpha val="41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grpSp>
            <p:nvGrpSpPr>
              <p:cNvPr id="47" name="グループ化 46"/>
              <p:cNvGrpSpPr/>
              <p:nvPr/>
            </p:nvGrpSpPr>
            <p:grpSpPr>
              <a:xfrm>
                <a:off x="6504658" y="1444714"/>
                <a:ext cx="443606" cy="400110"/>
                <a:chOff x="2960515" y="1068153"/>
                <a:chExt cx="443606" cy="400110"/>
              </a:xfrm>
            </p:grpSpPr>
            <p:sp>
              <p:nvSpPr>
                <p:cNvPr id="48" name="正方形/長方形 47"/>
                <p:cNvSpPr/>
                <p:nvPr/>
              </p:nvSpPr>
              <p:spPr>
                <a:xfrm>
                  <a:off x="3035742" y="1096728"/>
                  <a:ext cx="285038" cy="35772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960515" y="1068153"/>
                  <a:ext cx="443606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  <a:defRPr/>
                  </a:pPr>
                  <a:r>
                    <a:rPr lang="ja-JP" altLang="en-US" sz="2000" i="1" dirty="0">
                      <a:latin typeface="+mn-ea"/>
                      <a:ea typeface="+mn-ea"/>
                    </a:rPr>
                    <a:t>Ｂ</a:t>
                  </a:r>
                  <a:endParaRPr lang="en-US" altLang="ja-JP" sz="2000" i="1" dirty="0">
                    <a:latin typeface="+mn-ea"/>
                    <a:ea typeface="+mn-ea"/>
                  </a:endParaRPr>
                </a:p>
              </p:txBody>
            </p:sp>
          </p:grpSp>
        </p:grpSp>
      </p:grpSp>
      <p:grpSp>
        <p:nvGrpSpPr>
          <p:cNvPr id="58" name="グループ化 57"/>
          <p:cNvGrpSpPr/>
          <p:nvPr/>
        </p:nvGrpSpPr>
        <p:grpSpPr>
          <a:xfrm>
            <a:off x="726622" y="2404095"/>
            <a:ext cx="1004876" cy="462872"/>
            <a:chOff x="3010282" y="1775801"/>
            <a:chExt cx="1004876" cy="462872"/>
          </a:xfrm>
        </p:grpSpPr>
        <p:sp>
          <p:nvSpPr>
            <p:cNvPr id="59" name="Text Box 5"/>
            <p:cNvSpPr txBox="1">
              <a:spLocks noChangeArrowheads="1"/>
            </p:cNvSpPr>
            <p:nvPr/>
          </p:nvSpPr>
          <p:spPr bwMode="auto">
            <a:xfrm>
              <a:off x="3234903" y="1775801"/>
              <a:ext cx="78025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Ｕ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60" name="Text Box 5"/>
            <p:cNvSpPr txBox="1">
              <a:spLocks noChangeArrowheads="1"/>
            </p:cNvSpPr>
            <p:nvPr/>
          </p:nvSpPr>
          <p:spPr bwMode="auto">
            <a:xfrm>
              <a:off x="3010282" y="1777008"/>
              <a:ext cx="51969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76" name="グループ化 75"/>
          <p:cNvGrpSpPr/>
          <p:nvPr/>
        </p:nvGrpSpPr>
        <p:grpSpPr>
          <a:xfrm>
            <a:off x="3133371" y="2045866"/>
            <a:ext cx="1006581" cy="470033"/>
            <a:chOff x="2941902" y="1680551"/>
            <a:chExt cx="1006581" cy="470033"/>
          </a:xfrm>
        </p:grpSpPr>
        <p:sp>
          <p:nvSpPr>
            <p:cNvPr id="77" name="Text Box 5"/>
            <p:cNvSpPr txBox="1">
              <a:spLocks noChangeArrowheads="1"/>
            </p:cNvSpPr>
            <p:nvPr/>
          </p:nvSpPr>
          <p:spPr bwMode="auto">
            <a:xfrm>
              <a:off x="3168228" y="1680551"/>
              <a:ext cx="78025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Ｂ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78" name="Text Box 5"/>
            <p:cNvSpPr txBox="1">
              <a:spLocks noChangeArrowheads="1"/>
            </p:cNvSpPr>
            <p:nvPr/>
          </p:nvSpPr>
          <p:spPr bwMode="auto">
            <a:xfrm>
              <a:off x="2941902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467166" y="824782"/>
            <a:ext cx="1479156" cy="470033"/>
            <a:chOff x="2941902" y="1680551"/>
            <a:chExt cx="1479156" cy="470033"/>
          </a:xfrm>
        </p:grpSpPr>
        <p:sp>
          <p:nvSpPr>
            <p:cNvPr id="80" name="Text Box 5"/>
            <p:cNvSpPr txBox="1">
              <a:spLocks noChangeArrowheads="1"/>
            </p:cNvSpPr>
            <p:nvPr/>
          </p:nvSpPr>
          <p:spPr bwMode="auto">
            <a:xfrm>
              <a:off x="3168227" y="1680551"/>
              <a:ext cx="125283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Ａ</a:t>
              </a:r>
              <a:r>
                <a:rPr lang="ja-JP" altLang="en-US" sz="2400" dirty="0">
                  <a:latin typeface="+mj-ea"/>
                </a:rPr>
                <a:t>∪</a:t>
              </a:r>
              <a:r>
                <a:rPr lang="ja-JP" altLang="en-US" sz="2400" i="1" dirty="0">
                  <a:latin typeface="+mn-ea"/>
                </a:rPr>
                <a:t>Ｂ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81" name="Text Box 5"/>
            <p:cNvSpPr txBox="1">
              <a:spLocks noChangeArrowheads="1"/>
            </p:cNvSpPr>
            <p:nvPr/>
          </p:nvSpPr>
          <p:spPr bwMode="auto">
            <a:xfrm>
              <a:off x="2941902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1805550" y="814100"/>
            <a:ext cx="1280115" cy="480847"/>
            <a:chOff x="2289222" y="4972198"/>
            <a:chExt cx="1280115" cy="480847"/>
          </a:xfrm>
        </p:grpSpPr>
        <p:grpSp>
          <p:nvGrpSpPr>
            <p:cNvPr id="83" name="グループ化 82"/>
            <p:cNvGrpSpPr/>
            <p:nvPr/>
          </p:nvGrpSpPr>
          <p:grpSpPr>
            <a:xfrm>
              <a:off x="2562756" y="4972198"/>
              <a:ext cx="1006581" cy="470033"/>
              <a:chOff x="2941902" y="1680551"/>
              <a:chExt cx="1006581" cy="470033"/>
            </a:xfrm>
          </p:grpSpPr>
          <p:sp>
            <p:nvSpPr>
              <p:cNvPr id="85" name="Text Box 5"/>
              <p:cNvSpPr txBox="1">
                <a:spLocks noChangeArrowheads="1"/>
              </p:cNvSpPr>
              <p:nvPr/>
            </p:nvSpPr>
            <p:spPr bwMode="auto">
              <a:xfrm>
                <a:off x="3168228" y="1680551"/>
                <a:ext cx="78025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（</a:t>
                </a:r>
                <a:r>
                  <a:rPr lang="ja-JP" altLang="en-US" sz="2400" i="1" dirty="0">
                    <a:latin typeface="+mn-ea"/>
                  </a:rPr>
                  <a:t>Ａ</a:t>
                </a:r>
                <a:r>
                  <a:rPr lang="ja-JP" altLang="en-US" sz="2400" dirty="0">
                    <a:latin typeface="+mn-ea"/>
                  </a:rPr>
                  <a:t>）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86" name="Text Box 5"/>
              <p:cNvSpPr txBox="1">
                <a:spLocks noChangeArrowheads="1"/>
              </p:cNvSpPr>
              <p:nvPr/>
            </p:nvSpPr>
            <p:spPr bwMode="auto">
              <a:xfrm>
                <a:off x="2941902" y="1688919"/>
                <a:ext cx="483502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ｎ</a:t>
                </a:r>
                <a:endPara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</p:grpSp>
        <p:sp>
          <p:nvSpPr>
            <p:cNvPr id="84" name="Text Box 5"/>
            <p:cNvSpPr txBox="1">
              <a:spLocks noChangeArrowheads="1"/>
            </p:cNvSpPr>
            <p:nvPr/>
          </p:nvSpPr>
          <p:spPr bwMode="auto">
            <a:xfrm>
              <a:off x="2289222" y="4991380"/>
              <a:ext cx="69883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87" name="グループ化 86"/>
          <p:cNvGrpSpPr/>
          <p:nvPr/>
        </p:nvGrpSpPr>
        <p:grpSpPr>
          <a:xfrm>
            <a:off x="2793639" y="804443"/>
            <a:ext cx="1280115" cy="480847"/>
            <a:chOff x="2289222" y="4972198"/>
            <a:chExt cx="1280115" cy="480847"/>
          </a:xfrm>
        </p:grpSpPr>
        <p:grpSp>
          <p:nvGrpSpPr>
            <p:cNvPr id="88" name="グループ化 87"/>
            <p:cNvGrpSpPr/>
            <p:nvPr/>
          </p:nvGrpSpPr>
          <p:grpSpPr>
            <a:xfrm>
              <a:off x="2562756" y="4972198"/>
              <a:ext cx="1006581" cy="470033"/>
              <a:chOff x="2941902" y="1680551"/>
              <a:chExt cx="1006581" cy="470033"/>
            </a:xfrm>
          </p:grpSpPr>
          <p:sp>
            <p:nvSpPr>
              <p:cNvPr id="90" name="Text Box 5"/>
              <p:cNvSpPr txBox="1">
                <a:spLocks noChangeArrowheads="1"/>
              </p:cNvSpPr>
              <p:nvPr/>
            </p:nvSpPr>
            <p:spPr bwMode="auto">
              <a:xfrm>
                <a:off x="3168228" y="1680551"/>
                <a:ext cx="78025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（</a:t>
                </a:r>
                <a:r>
                  <a:rPr lang="ja-JP" altLang="en-US" sz="2400" i="1" dirty="0">
                    <a:latin typeface="+mn-ea"/>
                  </a:rPr>
                  <a:t>Ｂ</a:t>
                </a:r>
                <a:r>
                  <a:rPr lang="ja-JP" altLang="en-US" sz="2400" dirty="0">
                    <a:latin typeface="+mn-ea"/>
                  </a:rPr>
                  <a:t>）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91" name="Text Box 5"/>
              <p:cNvSpPr txBox="1">
                <a:spLocks noChangeArrowheads="1"/>
              </p:cNvSpPr>
              <p:nvPr/>
            </p:nvSpPr>
            <p:spPr bwMode="auto">
              <a:xfrm>
                <a:off x="2941902" y="1688919"/>
                <a:ext cx="483502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ｎ</a:t>
                </a:r>
                <a:endPara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</p:grpSp>
        <p:sp>
          <p:nvSpPr>
            <p:cNvPr id="89" name="Text Box 5"/>
            <p:cNvSpPr txBox="1">
              <a:spLocks noChangeArrowheads="1"/>
            </p:cNvSpPr>
            <p:nvPr/>
          </p:nvSpPr>
          <p:spPr bwMode="auto">
            <a:xfrm>
              <a:off x="2289222" y="4991380"/>
              <a:ext cx="69883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＋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sp>
        <p:nvSpPr>
          <p:cNvPr id="92" name="Text Box 5"/>
          <p:cNvSpPr txBox="1">
            <a:spLocks noChangeArrowheads="1"/>
          </p:cNvSpPr>
          <p:nvPr/>
        </p:nvSpPr>
        <p:spPr bwMode="auto">
          <a:xfrm>
            <a:off x="91459" y="1217677"/>
            <a:ext cx="1949525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が成り立つ。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119469" y="1602433"/>
            <a:ext cx="170227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この両辺を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9" name="フローチャート : 代替処理 98"/>
          <p:cNvSpPr/>
          <p:nvPr/>
        </p:nvSpPr>
        <p:spPr>
          <a:xfrm>
            <a:off x="510160" y="886096"/>
            <a:ext cx="5036961" cy="398905"/>
          </a:xfrm>
          <a:prstGeom prst="flowChartAlternateProcess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grpSp>
        <p:nvGrpSpPr>
          <p:cNvPr id="100" name="グループ化 99"/>
          <p:cNvGrpSpPr/>
          <p:nvPr/>
        </p:nvGrpSpPr>
        <p:grpSpPr>
          <a:xfrm>
            <a:off x="484871" y="2075404"/>
            <a:ext cx="1479156" cy="470033"/>
            <a:chOff x="2941902" y="1680551"/>
            <a:chExt cx="1479156" cy="470033"/>
          </a:xfrm>
        </p:grpSpPr>
        <p:sp>
          <p:nvSpPr>
            <p:cNvPr id="101" name="Text Box 5"/>
            <p:cNvSpPr txBox="1">
              <a:spLocks noChangeArrowheads="1"/>
            </p:cNvSpPr>
            <p:nvPr/>
          </p:nvSpPr>
          <p:spPr bwMode="auto">
            <a:xfrm>
              <a:off x="3168227" y="1680551"/>
              <a:ext cx="125283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Ａ</a:t>
              </a:r>
              <a:r>
                <a:rPr lang="ja-JP" altLang="en-US" sz="2400" dirty="0">
                  <a:latin typeface="+mj-ea"/>
                </a:rPr>
                <a:t>∪</a:t>
              </a:r>
              <a:r>
                <a:rPr lang="ja-JP" altLang="en-US" sz="2400" i="1" dirty="0">
                  <a:latin typeface="+mn-ea"/>
                </a:rPr>
                <a:t>Ｂ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02" name="Text Box 5"/>
            <p:cNvSpPr txBox="1">
              <a:spLocks noChangeArrowheads="1"/>
            </p:cNvSpPr>
            <p:nvPr/>
          </p:nvSpPr>
          <p:spPr bwMode="auto">
            <a:xfrm>
              <a:off x="2941902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cxnSp>
        <p:nvCxnSpPr>
          <p:cNvPr id="103" name="直線コネクタ 102"/>
          <p:cNvCxnSpPr/>
          <p:nvPr/>
        </p:nvCxnSpPr>
        <p:spPr>
          <a:xfrm>
            <a:off x="586576" y="2486976"/>
            <a:ext cx="1226021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グループ化 103"/>
          <p:cNvGrpSpPr/>
          <p:nvPr/>
        </p:nvGrpSpPr>
        <p:grpSpPr>
          <a:xfrm>
            <a:off x="2123346" y="2043021"/>
            <a:ext cx="1006581" cy="470033"/>
            <a:chOff x="2941902" y="1680551"/>
            <a:chExt cx="1006581" cy="470033"/>
          </a:xfrm>
        </p:grpSpPr>
        <p:sp>
          <p:nvSpPr>
            <p:cNvPr id="105" name="Text Box 5"/>
            <p:cNvSpPr txBox="1">
              <a:spLocks noChangeArrowheads="1"/>
            </p:cNvSpPr>
            <p:nvPr/>
          </p:nvSpPr>
          <p:spPr bwMode="auto">
            <a:xfrm>
              <a:off x="3168228" y="1680551"/>
              <a:ext cx="78025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Ａ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06" name="Text Box 5"/>
            <p:cNvSpPr txBox="1">
              <a:spLocks noChangeArrowheads="1"/>
            </p:cNvSpPr>
            <p:nvPr/>
          </p:nvSpPr>
          <p:spPr bwMode="auto">
            <a:xfrm>
              <a:off x="2941902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107" name="グループ化 106"/>
          <p:cNvGrpSpPr/>
          <p:nvPr/>
        </p:nvGrpSpPr>
        <p:grpSpPr>
          <a:xfrm>
            <a:off x="1802171" y="2253217"/>
            <a:ext cx="1078627" cy="461665"/>
            <a:chOff x="4192172" y="6030176"/>
            <a:chExt cx="1078627" cy="461665"/>
          </a:xfrm>
        </p:grpSpPr>
        <p:sp>
          <p:nvSpPr>
            <p:cNvPr id="108" name="Text Box 5"/>
            <p:cNvSpPr txBox="1">
              <a:spLocks noChangeArrowheads="1"/>
            </p:cNvSpPr>
            <p:nvPr/>
          </p:nvSpPr>
          <p:spPr bwMode="auto">
            <a:xfrm>
              <a:off x="4192172" y="6030176"/>
              <a:ext cx="53422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＝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cxnSp>
          <p:nvCxnSpPr>
            <p:cNvPr id="109" name="直線コネクタ 108"/>
            <p:cNvCxnSpPr/>
            <p:nvPr/>
          </p:nvCxnSpPr>
          <p:spPr>
            <a:xfrm>
              <a:off x="4615657" y="6279148"/>
              <a:ext cx="655142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グループ化 109"/>
          <p:cNvGrpSpPr/>
          <p:nvPr/>
        </p:nvGrpSpPr>
        <p:grpSpPr>
          <a:xfrm>
            <a:off x="2105932" y="2385045"/>
            <a:ext cx="1004876" cy="462872"/>
            <a:chOff x="3010282" y="1775801"/>
            <a:chExt cx="1004876" cy="462872"/>
          </a:xfrm>
        </p:grpSpPr>
        <p:sp>
          <p:nvSpPr>
            <p:cNvPr id="111" name="Text Box 5"/>
            <p:cNvSpPr txBox="1">
              <a:spLocks noChangeArrowheads="1"/>
            </p:cNvSpPr>
            <p:nvPr/>
          </p:nvSpPr>
          <p:spPr bwMode="auto">
            <a:xfrm>
              <a:off x="3234903" y="1775801"/>
              <a:ext cx="78025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Ｕ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12" name="Text Box 5"/>
            <p:cNvSpPr txBox="1">
              <a:spLocks noChangeArrowheads="1"/>
            </p:cNvSpPr>
            <p:nvPr/>
          </p:nvSpPr>
          <p:spPr bwMode="auto">
            <a:xfrm>
              <a:off x="3010282" y="1777008"/>
              <a:ext cx="51969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113" name="グループ化 112"/>
          <p:cNvGrpSpPr/>
          <p:nvPr/>
        </p:nvGrpSpPr>
        <p:grpSpPr>
          <a:xfrm>
            <a:off x="2888524" y="2242783"/>
            <a:ext cx="1078627" cy="461665"/>
            <a:chOff x="4192172" y="6030176"/>
            <a:chExt cx="1078627" cy="461665"/>
          </a:xfrm>
        </p:grpSpPr>
        <p:sp>
          <p:nvSpPr>
            <p:cNvPr id="114" name="Text Box 5"/>
            <p:cNvSpPr txBox="1">
              <a:spLocks noChangeArrowheads="1"/>
            </p:cNvSpPr>
            <p:nvPr/>
          </p:nvSpPr>
          <p:spPr bwMode="auto">
            <a:xfrm>
              <a:off x="4192172" y="6030176"/>
              <a:ext cx="53422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＋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cxnSp>
          <p:nvCxnSpPr>
            <p:cNvPr id="115" name="直線コネクタ 114"/>
            <p:cNvCxnSpPr/>
            <p:nvPr/>
          </p:nvCxnSpPr>
          <p:spPr>
            <a:xfrm>
              <a:off x="4615657" y="6279148"/>
              <a:ext cx="655142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グループ化 115"/>
          <p:cNvGrpSpPr/>
          <p:nvPr/>
        </p:nvGrpSpPr>
        <p:grpSpPr>
          <a:xfrm>
            <a:off x="3137224" y="2409610"/>
            <a:ext cx="1004876" cy="462872"/>
            <a:chOff x="3010282" y="1775801"/>
            <a:chExt cx="1004876" cy="462872"/>
          </a:xfrm>
        </p:grpSpPr>
        <p:sp>
          <p:nvSpPr>
            <p:cNvPr id="117" name="Text Box 5"/>
            <p:cNvSpPr txBox="1">
              <a:spLocks noChangeArrowheads="1"/>
            </p:cNvSpPr>
            <p:nvPr/>
          </p:nvSpPr>
          <p:spPr bwMode="auto">
            <a:xfrm>
              <a:off x="3234903" y="1775801"/>
              <a:ext cx="78025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Ｕ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18" name="Text Box 5"/>
            <p:cNvSpPr txBox="1">
              <a:spLocks noChangeArrowheads="1"/>
            </p:cNvSpPr>
            <p:nvPr/>
          </p:nvSpPr>
          <p:spPr bwMode="auto">
            <a:xfrm>
              <a:off x="3010282" y="1777008"/>
              <a:ext cx="51969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sp>
        <p:nvSpPr>
          <p:cNvPr id="122" name="Text Box 5"/>
          <p:cNvSpPr txBox="1">
            <a:spLocks noChangeArrowheads="1"/>
          </p:cNvSpPr>
          <p:nvPr/>
        </p:nvSpPr>
        <p:spPr bwMode="auto">
          <a:xfrm>
            <a:off x="198941" y="2780796"/>
            <a:ext cx="1318902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よって、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23" name="グループ化 122"/>
          <p:cNvGrpSpPr/>
          <p:nvPr/>
        </p:nvGrpSpPr>
        <p:grpSpPr>
          <a:xfrm>
            <a:off x="2076595" y="3164062"/>
            <a:ext cx="1306439" cy="480847"/>
            <a:chOff x="2262898" y="4972198"/>
            <a:chExt cx="1306439" cy="480847"/>
          </a:xfrm>
        </p:grpSpPr>
        <p:grpSp>
          <p:nvGrpSpPr>
            <p:cNvPr id="124" name="グループ化 123"/>
            <p:cNvGrpSpPr/>
            <p:nvPr/>
          </p:nvGrpSpPr>
          <p:grpSpPr>
            <a:xfrm>
              <a:off x="2562756" y="4972198"/>
              <a:ext cx="1006581" cy="470033"/>
              <a:chOff x="2941902" y="1680551"/>
              <a:chExt cx="1006581" cy="470033"/>
            </a:xfrm>
          </p:grpSpPr>
          <p:sp>
            <p:nvSpPr>
              <p:cNvPr id="126" name="Text Box 5"/>
              <p:cNvSpPr txBox="1">
                <a:spLocks noChangeArrowheads="1"/>
              </p:cNvSpPr>
              <p:nvPr/>
            </p:nvSpPr>
            <p:spPr bwMode="auto">
              <a:xfrm>
                <a:off x="3168228" y="1680551"/>
                <a:ext cx="78025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b="1" dirty="0">
                    <a:latin typeface="+mn-ea"/>
                  </a:rPr>
                  <a:t>（</a:t>
                </a:r>
                <a:r>
                  <a:rPr lang="ja-JP" altLang="en-US" sz="2400" b="1" i="1" dirty="0">
                    <a:latin typeface="+mn-ea"/>
                  </a:rPr>
                  <a:t>Ａ</a:t>
                </a:r>
                <a:r>
                  <a:rPr lang="ja-JP" altLang="en-US" sz="2400" b="1" dirty="0">
                    <a:latin typeface="+mn-ea"/>
                  </a:rPr>
                  <a:t>）</a:t>
                </a:r>
                <a:endParaRPr lang="en-US" altLang="ja-JP" sz="2400" b="1" dirty="0">
                  <a:latin typeface="+mn-ea"/>
                </a:endParaRPr>
              </a:p>
            </p:txBody>
          </p:sp>
          <p:sp>
            <p:nvSpPr>
              <p:cNvPr id="127" name="Text Box 5"/>
              <p:cNvSpPr txBox="1">
                <a:spLocks noChangeArrowheads="1"/>
              </p:cNvSpPr>
              <p:nvPr/>
            </p:nvSpPr>
            <p:spPr bwMode="auto">
              <a:xfrm>
                <a:off x="2941902" y="1688919"/>
                <a:ext cx="483502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b="1" i="1" dirty="0">
                    <a:latin typeface="+mn-ea"/>
                    <a:ea typeface="+mn-ea"/>
                  </a:rPr>
                  <a:t>Ｐ</a:t>
                </a:r>
                <a:endParaRPr lang="en-US" altLang="ja-JP" sz="2400" b="1" i="1" dirty="0">
                  <a:latin typeface="+mn-ea"/>
                  <a:ea typeface="+mn-ea"/>
                </a:endParaRPr>
              </a:p>
            </p:txBody>
          </p:sp>
        </p:grpSp>
        <p:sp>
          <p:nvSpPr>
            <p:cNvPr id="125" name="Text Box 5"/>
            <p:cNvSpPr txBox="1">
              <a:spLocks noChangeArrowheads="1"/>
            </p:cNvSpPr>
            <p:nvPr/>
          </p:nvSpPr>
          <p:spPr bwMode="auto">
            <a:xfrm>
              <a:off x="2262898" y="4991380"/>
              <a:ext cx="69883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dirty="0">
                  <a:latin typeface="+mn-ea"/>
                </a:rPr>
                <a:t>＝</a:t>
              </a:r>
              <a:endParaRPr lang="en-US" altLang="ja-JP" sz="2400" b="1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3115894" y="3155694"/>
            <a:ext cx="1274279" cy="487794"/>
            <a:chOff x="2295058" y="4954437"/>
            <a:chExt cx="1274279" cy="487794"/>
          </a:xfrm>
        </p:grpSpPr>
        <p:grpSp>
          <p:nvGrpSpPr>
            <p:cNvPr id="129" name="グループ化 128"/>
            <p:cNvGrpSpPr/>
            <p:nvPr/>
          </p:nvGrpSpPr>
          <p:grpSpPr>
            <a:xfrm>
              <a:off x="2562756" y="4972198"/>
              <a:ext cx="1006581" cy="470033"/>
              <a:chOff x="2941902" y="1680551"/>
              <a:chExt cx="1006581" cy="470033"/>
            </a:xfrm>
          </p:grpSpPr>
          <p:sp>
            <p:nvSpPr>
              <p:cNvPr id="132" name="Text Box 5"/>
              <p:cNvSpPr txBox="1">
                <a:spLocks noChangeArrowheads="1"/>
              </p:cNvSpPr>
              <p:nvPr/>
            </p:nvSpPr>
            <p:spPr bwMode="auto">
              <a:xfrm>
                <a:off x="3168228" y="1680551"/>
                <a:ext cx="78025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b="1" dirty="0">
                    <a:latin typeface="+mn-ea"/>
                  </a:rPr>
                  <a:t>（</a:t>
                </a:r>
                <a:r>
                  <a:rPr lang="ja-JP" altLang="en-US" sz="2400" b="1" i="1" dirty="0">
                    <a:latin typeface="+mn-ea"/>
                  </a:rPr>
                  <a:t>Ｂ</a:t>
                </a:r>
                <a:r>
                  <a:rPr lang="ja-JP" altLang="en-US" sz="2400" b="1" dirty="0">
                    <a:latin typeface="+mn-ea"/>
                  </a:rPr>
                  <a:t>）</a:t>
                </a:r>
                <a:endParaRPr lang="en-US" altLang="ja-JP" sz="2400" b="1" dirty="0">
                  <a:latin typeface="+mn-ea"/>
                </a:endParaRPr>
              </a:p>
            </p:txBody>
          </p:sp>
          <p:sp>
            <p:nvSpPr>
              <p:cNvPr id="133" name="Text Box 5"/>
              <p:cNvSpPr txBox="1">
                <a:spLocks noChangeArrowheads="1"/>
              </p:cNvSpPr>
              <p:nvPr/>
            </p:nvSpPr>
            <p:spPr bwMode="auto">
              <a:xfrm>
                <a:off x="2941902" y="1688919"/>
                <a:ext cx="483502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b="1" i="1" dirty="0">
                    <a:latin typeface="+mn-ea"/>
                    <a:ea typeface="+mn-ea"/>
                  </a:rPr>
                  <a:t>Ｐ</a:t>
                </a:r>
                <a:endParaRPr lang="en-US" altLang="ja-JP" sz="2400" b="1" i="1" dirty="0">
                  <a:latin typeface="+mn-ea"/>
                  <a:ea typeface="+mn-ea"/>
                </a:endParaRPr>
              </a:p>
            </p:txBody>
          </p:sp>
        </p:grpSp>
        <p:sp>
          <p:nvSpPr>
            <p:cNvPr id="131" name="Text Box 5"/>
            <p:cNvSpPr txBox="1">
              <a:spLocks noChangeArrowheads="1"/>
            </p:cNvSpPr>
            <p:nvPr/>
          </p:nvSpPr>
          <p:spPr bwMode="auto">
            <a:xfrm>
              <a:off x="2295058" y="4954437"/>
              <a:ext cx="69883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dirty="0">
                  <a:latin typeface="+mn-ea"/>
                  <a:ea typeface="+mn-ea"/>
                </a:rPr>
                <a:t>＋</a:t>
              </a:r>
              <a:endParaRPr lang="en-US" altLang="ja-JP" sz="2400" b="1" dirty="0">
                <a:latin typeface="+mn-ea"/>
                <a:ea typeface="+mn-ea"/>
              </a:endParaRPr>
            </a:p>
          </p:txBody>
        </p:sp>
      </p:grpSp>
      <p:sp>
        <p:nvSpPr>
          <p:cNvPr id="135" name="フローチャート : 代替処理 134"/>
          <p:cNvSpPr/>
          <p:nvPr/>
        </p:nvSpPr>
        <p:spPr>
          <a:xfrm>
            <a:off x="567692" y="2036700"/>
            <a:ext cx="1368492" cy="799648"/>
          </a:xfrm>
          <a:prstGeom prst="flowChartAlternateProcess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36" name="フローチャート : 代替処理 135"/>
          <p:cNvSpPr/>
          <p:nvPr/>
        </p:nvSpPr>
        <p:spPr>
          <a:xfrm>
            <a:off x="2184565" y="2036700"/>
            <a:ext cx="861557" cy="799648"/>
          </a:xfrm>
          <a:prstGeom prst="flowChartAlternateProcess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55" name="フローチャート : 代替処理 154"/>
          <p:cNvSpPr/>
          <p:nvPr/>
        </p:nvSpPr>
        <p:spPr>
          <a:xfrm>
            <a:off x="3250762" y="2064913"/>
            <a:ext cx="861557" cy="799648"/>
          </a:xfrm>
          <a:prstGeom prst="flowChartAlternateProcess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60" name="Text Box 5"/>
          <p:cNvSpPr txBox="1">
            <a:spLocks noChangeArrowheads="1"/>
          </p:cNvSpPr>
          <p:nvPr/>
        </p:nvSpPr>
        <p:spPr bwMode="auto">
          <a:xfrm>
            <a:off x="3403769" y="419522"/>
            <a:ext cx="104771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i="1" dirty="0">
                <a:latin typeface="+mn-ea"/>
              </a:rPr>
              <a:t>Ａ</a:t>
            </a:r>
            <a:r>
              <a:rPr lang="ja-JP" altLang="en-US" sz="2400" dirty="0">
                <a:latin typeface="+mj-ea"/>
              </a:rPr>
              <a:t>∪</a:t>
            </a:r>
            <a:r>
              <a:rPr lang="ja-JP" altLang="en-US" sz="2400" i="1" dirty="0">
                <a:latin typeface="+mn-ea"/>
              </a:rPr>
              <a:t>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61" name="Text Box 5"/>
          <p:cNvSpPr txBox="1">
            <a:spLocks noChangeArrowheads="1"/>
          </p:cNvSpPr>
          <p:nvPr/>
        </p:nvSpPr>
        <p:spPr bwMode="auto">
          <a:xfrm>
            <a:off x="4243513" y="419522"/>
            <a:ext cx="328102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の要素の個数について、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3814007" y="815709"/>
            <a:ext cx="1733114" cy="474650"/>
            <a:chOff x="4267583" y="1358936"/>
            <a:chExt cx="1733114" cy="474650"/>
          </a:xfrm>
        </p:grpSpPr>
        <p:grpSp>
          <p:nvGrpSpPr>
            <p:cNvPr id="162" name="グループ化 161"/>
            <p:cNvGrpSpPr/>
            <p:nvPr/>
          </p:nvGrpSpPr>
          <p:grpSpPr>
            <a:xfrm>
              <a:off x="4527432" y="1358936"/>
              <a:ext cx="1473265" cy="466758"/>
              <a:chOff x="2947793" y="1680551"/>
              <a:chExt cx="1473265" cy="466758"/>
            </a:xfrm>
          </p:grpSpPr>
          <p:sp>
            <p:nvSpPr>
              <p:cNvPr id="164" name="Text Box 5"/>
              <p:cNvSpPr txBox="1">
                <a:spLocks noChangeArrowheads="1"/>
              </p:cNvSpPr>
              <p:nvPr/>
            </p:nvSpPr>
            <p:spPr bwMode="auto">
              <a:xfrm>
                <a:off x="3168227" y="1680551"/>
                <a:ext cx="1252831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（</a:t>
                </a:r>
                <a:r>
                  <a:rPr lang="ja-JP" altLang="en-US" sz="2400" i="1" dirty="0">
                    <a:latin typeface="+mn-ea"/>
                  </a:rPr>
                  <a:t>Ａ</a:t>
                </a:r>
                <a:r>
                  <a:rPr lang="ja-JP" altLang="en-US" sz="2400" dirty="0">
                    <a:latin typeface="+mj-ea"/>
                  </a:rPr>
                  <a:t>∩</a:t>
                </a:r>
                <a:r>
                  <a:rPr lang="ja-JP" altLang="en-US" sz="2400" i="1" dirty="0">
                    <a:latin typeface="+mn-ea"/>
                  </a:rPr>
                  <a:t>Ｂ</a:t>
                </a:r>
                <a:r>
                  <a:rPr lang="ja-JP" altLang="en-US" sz="2400" dirty="0">
                    <a:latin typeface="+mn-ea"/>
                  </a:rPr>
                  <a:t>）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165" name="Text Box 5"/>
              <p:cNvSpPr txBox="1">
                <a:spLocks noChangeArrowheads="1"/>
              </p:cNvSpPr>
              <p:nvPr/>
            </p:nvSpPr>
            <p:spPr bwMode="auto">
              <a:xfrm>
                <a:off x="2947793" y="1685644"/>
                <a:ext cx="483502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ｎ</a:t>
                </a:r>
                <a:endPara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</p:grpSp>
        <p:sp>
          <p:nvSpPr>
            <p:cNvPr id="2" name="正方形/長方形 1"/>
            <p:cNvSpPr/>
            <p:nvPr/>
          </p:nvSpPr>
          <p:spPr>
            <a:xfrm>
              <a:off x="4267583" y="1371921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400" dirty="0">
                  <a:latin typeface="+mj-ea"/>
                </a:rPr>
                <a:t>－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sp>
        <p:nvSpPr>
          <p:cNvPr id="166" name="円/楕円 165"/>
          <p:cNvSpPr/>
          <p:nvPr/>
        </p:nvSpPr>
        <p:spPr>
          <a:xfrm>
            <a:off x="7752140" y="1562325"/>
            <a:ext cx="455613" cy="736971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7" name="円/楕円 166"/>
          <p:cNvSpPr/>
          <p:nvPr/>
        </p:nvSpPr>
        <p:spPr>
          <a:xfrm>
            <a:off x="7164288" y="1422686"/>
            <a:ext cx="1564747" cy="10400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168" name="グループ化 167"/>
          <p:cNvGrpSpPr/>
          <p:nvPr/>
        </p:nvGrpSpPr>
        <p:grpSpPr>
          <a:xfrm>
            <a:off x="4595255" y="1585607"/>
            <a:ext cx="2035078" cy="470143"/>
            <a:chOff x="3851920" y="1643663"/>
            <a:chExt cx="2035078" cy="470143"/>
          </a:xfrm>
        </p:grpSpPr>
        <p:sp>
          <p:nvSpPr>
            <p:cNvPr id="169" name="Text Box 5"/>
            <p:cNvSpPr txBox="1">
              <a:spLocks noChangeArrowheads="1"/>
            </p:cNvSpPr>
            <p:nvPr/>
          </p:nvSpPr>
          <p:spPr bwMode="auto">
            <a:xfrm>
              <a:off x="4618367" y="1643663"/>
              <a:ext cx="1268631" cy="4616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で割ると</a:t>
              </a:r>
              <a:endParaRPr lang="en-US" altLang="ja-JP" sz="2400" dirty="0">
                <a:latin typeface="+mn-ea"/>
              </a:endParaRPr>
            </a:p>
          </p:txBody>
        </p:sp>
        <p:grpSp>
          <p:nvGrpSpPr>
            <p:cNvPr id="170" name="グループ化 169"/>
            <p:cNvGrpSpPr/>
            <p:nvPr/>
          </p:nvGrpSpPr>
          <p:grpSpPr>
            <a:xfrm>
              <a:off x="3851920" y="1650934"/>
              <a:ext cx="976301" cy="462872"/>
              <a:chOff x="2972182" y="1680551"/>
              <a:chExt cx="976301" cy="462872"/>
            </a:xfrm>
          </p:grpSpPr>
          <p:sp>
            <p:nvSpPr>
              <p:cNvPr id="171" name="Text Box 5"/>
              <p:cNvSpPr txBox="1">
                <a:spLocks noChangeArrowheads="1"/>
              </p:cNvSpPr>
              <p:nvPr/>
            </p:nvSpPr>
            <p:spPr bwMode="auto">
              <a:xfrm>
                <a:off x="3168228" y="1680551"/>
                <a:ext cx="78025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（</a:t>
                </a:r>
                <a:r>
                  <a:rPr lang="ja-JP" altLang="en-US" sz="2400" i="1" dirty="0">
                    <a:latin typeface="+mn-ea"/>
                  </a:rPr>
                  <a:t>Ｕ</a:t>
                </a:r>
                <a:r>
                  <a:rPr lang="ja-JP" altLang="en-US" sz="2400" dirty="0">
                    <a:latin typeface="+mn-ea"/>
                  </a:rPr>
                  <a:t>）</a:t>
                </a:r>
                <a:endParaRPr lang="en-US" altLang="ja-JP" sz="2400" dirty="0">
                  <a:latin typeface="+mn-ea"/>
                </a:endParaRPr>
              </a:p>
            </p:txBody>
          </p:sp>
          <p:sp>
            <p:nvSpPr>
              <p:cNvPr id="172" name="Text Box 5"/>
              <p:cNvSpPr txBox="1">
                <a:spLocks noChangeArrowheads="1"/>
              </p:cNvSpPr>
              <p:nvPr/>
            </p:nvSpPr>
            <p:spPr bwMode="auto">
              <a:xfrm>
                <a:off x="2972182" y="1681758"/>
                <a:ext cx="519698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  <a:defRPr/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ｎ</a:t>
                </a:r>
                <a:endPara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</p:grpSp>
      </p:grpSp>
      <p:sp>
        <p:nvSpPr>
          <p:cNvPr id="173" name="Text Box 5"/>
          <p:cNvSpPr txBox="1">
            <a:spLocks noChangeArrowheads="1"/>
          </p:cNvSpPr>
          <p:nvPr/>
        </p:nvSpPr>
        <p:spPr bwMode="auto">
          <a:xfrm>
            <a:off x="1608058" y="1610617"/>
            <a:ext cx="3169656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全事象</a:t>
            </a:r>
            <a:r>
              <a:rPr lang="ja-JP" altLang="en-US" sz="2400" i="1" dirty="0">
                <a:latin typeface="+mn-ea"/>
              </a:rPr>
              <a:t>Ｕ</a:t>
            </a:r>
            <a:r>
              <a:rPr lang="ja-JP" altLang="en-US" sz="2400" dirty="0">
                <a:latin typeface="+mn-ea"/>
              </a:rPr>
              <a:t>の要素の個数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74" name="グループ化 173"/>
          <p:cNvGrpSpPr/>
          <p:nvPr/>
        </p:nvGrpSpPr>
        <p:grpSpPr>
          <a:xfrm>
            <a:off x="4055941" y="2227678"/>
            <a:ext cx="1940076" cy="461665"/>
            <a:chOff x="4192172" y="6030176"/>
            <a:chExt cx="1940076" cy="461665"/>
          </a:xfrm>
        </p:grpSpPr>
        <p:sp>
          <p:nvSpPr>
            <p:cNvPr id="175" name="Text Box 5"/>
            <p:cNvSpPr txBox="1">
              <a:spLocks noChangeArrowheads="1"/>
            </p:cNvSpPr>
            <p:nvPr/>
          </p:nvSpPr>
          <p:spPr bwMode="auto">
            <a:xfrm>
              <a:off x="4192172" y="6030176"/>
              <a:ext cx="53422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－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cxnSp>
          <p:nvCxnSpPr>
            <p:cNvPr id="176" name="直線コネクタ 175"/>
            <p:cNvCxnSpPr/>
            <p:nvPr/>
          </p:nvCxnSpPr>
          <p:spPr>
            <a:xfrm>
              <a:off x="4615657" y="6279148"/>
              <a:ext cx="1516591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7" name="グループ化 176"/>
          <p:cNvGrpSpPr/>
          <p:nvPr/>
        </p:nvGrpSpPr>
        <p:grpSpPr>
          <a:xfrm>
            <a:off x="4716233" y="2390809"/>
            <a:ext cx="1004876" cy="462872"/>
            <a:chOff x="3010282" y="1775801"/>
            <a:chExt cx="1004876" cy="462872"/>
          </a:xfrm>
        </p:grpSpPr>
        <p:sp>
          <p:nvSpPr>
            <p:cNvPr id="180" name="Text Box 5"/>
            <p:cNvSpPr txBox="1">
              <a:spLocks noChangeArrowheads="1"/>
            </p:cNvSpPr>
            <p:nvPr/>
          </p:nvSpPr>
          <p:spPr bwMode="auto">
            <a:xfrm>
              <a:off x="3234903" y="1775801"/>
              <a:ext cx="78025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Ｕ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81" name="Text Box 5"/>
            <p:cNvSpPr txBox="1">
              <a:spLocks noChangeArrowheads="1"/>
            </p:cNvSpPr>
            <p:nvPr/>
          </p:nvSpPr>
          <p:spPr bwMode="auto">
            <a:xfrm>
              <a:off x="3010282" y="1777008"/>
              <a:ext cx="51969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187" name="グループ化 186"/>
          <p:cNvGrpSpPr/>
          <p:nvPr/>
        </p:nvGrpSpPr>
        <p:grpSpPr>
          <a:xfrm>
            <a:off x="4532277" y="2036341"/>
            <a:ext cx="1473265" cy="466758"/>
            <a:chOff x="2947793" y="1680551"/>
            <a:chExt cx="1473265" cy="466758"/>
          </a:xfrm>
        </p:grpSpPr>
        <p:sp>
          <p:nvSpPr>
            <p:cNvPr id="188" name="Text Box 5"/>
            <p:cNvSpPr txBox="1">
              <a:spLocks noChangeArrowheads="1"/>
            </p:cNvSpPr>
            <p:nvPr/>
          </p:nvSpPr>
          <p:spPr bwMode="auto">
            <a:xfrm>
              <a:off x="3168227" y="1680551"/>
              <a:ext cx="125283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</a:rPr>
                <a:t>（</a:t>
              </a:r>
              <a:r>
                <a:rPr lang="ja-JP" altLang="en-US" sz="2400" i="1" dirty="0">
                  <a:latin typeface="+mn-ea"/>
                </a:rPr>
                <a:t>Ａ</a:t>
              </a:r>
              <a:r>
                <a:rPr lang="ja-JP" altLang="en-US" sz="2400" dirty="0">
                  <a:latin typeface="+mj-ea"/>
                </a:rPr>
                <a:t>∩</a:t>
              </a:r>
              <a:r>
                <a:rPr lang="ja-JP" altLang="en-US" sz="2400" i="1" dirty="0">
                  <a:latin typeface="+mn-ea"/>
                </a:rPr>
                <a:t>Ｂ</a:t>
              </a:r>
              <a:r>
                <a:rPr lang="ja-JP" altLang="en-US" sz="2400" dirty="0">
                  <a:latin typeface="+mn-ea"/>
                </a:rPr>
                <a:t>）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89" name="Text Box 5"/>
            <p:cNvSpPr txBox="1">
              <a:spLocks noChangeArrowheads="1"/>
            </p:cNvSpPr>
            <p:nvPr/>
          </p:nvSpPr>
          <p:spPr bwMode="auto">
            <a:xfrm>
              <a:off x="2947793" y="1685644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ｎ</a:t>
              </a:r>
              <a:endPara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sp>
        <p:nvSpPr>
          <p:cNvPr id="190" name="フローチャート : 代替処理 189"/>
          <p:cNvSpPr/>
          <p:nvPr/>
        </p:nvSpPr>
        <p:spPr>
          <a:xfrm>
            <a:off x="4557358" y="2073791"/>
            <a:ext cx="1526810" cy="799648"/>
          </a:xfrm>
          <a:prstGeom prst="flowChartAlternateProcess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91" name="Text Box 5"/>
          <p:cNvSpPr txBox="1">
            <a:spLocks noChangeArrowheads="1"/>
          </p:cNvSpPr>
          <p:nvPr/>
        </p:nvSpPr>
        <p:spPr bwMode="auto">
          <a:xfrm>
            <a:off x="1319906" y="2799845"/>
            <a:ext cx="292360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  <a:defRPr/>
            </a:pPr>
            <a:r>
              <a:rPr lang="ja-JP" altLang="en-US" sz="2400" dirty="0">
                <a:latin typeface="+mn-ea"/>
              </a:rPr>
              <a:t>次のことが成り立つ。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93" name="グループ化 192"/>
          <p:cNvGrpSpPr/>
          <p:nvPr/>
        </p:nvGrpSpPr>
        <p:grpSpPr>
          <a:xfrm>
            <a:off x="691135" y="3195182"/>
            <a:ext cx="1724720" cy="470033"/>
            <a:chOff x="2941902" y="1680551"/>
            <a:chExt cx="1313963" cy="470033"/>
          </a:xfrm>
        </p:grpSpPr>
        <p:sp>
          <p:nvSpPr>
            <p:cNvPr id="205" name="Text Box 5"/>
            <p:cNvSpPr txBox="1">
              <a:spLocks noChangeArrowheads="1"/>
            </p:cNvSpPr>
            <p:nvPr/>
          </p:nvSpPr>
          <p:spPr bwMode="auto">
            <a:xfrm>
              <a:off x="3168226" y="1680551"/>
              <a:ext cx="108763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dirty="0">
                  <a:latin typeface="+mn-ea"/>
                </a:rPr>
                <a:t>（</a:t>
              </a:r>
              <a:r>
                <a:rPr lang="ja-JP" altLang="en-US" sz="2400" b="1" i="1" dirty="0">
                  <a:latin typeface="+mn-ea"/>
                </a:rPr>
                <a:t>Ａ</a:t>
              </a:r>
              <a:r>
                <a:rPr lang="ja-JP" altLang="en-US" sz="2400" b="1" dirty="0">
                  <a:latin typeface="+mj-ea"/>
                </a:rPr>
                <a:t>∪</a:t>
              </a:r>
              <a:r>
                <a:rPr lang="ja-JP" altLang="en-US" sz="2400" b="1" i="1" dirty="0">
                  <a:latin typeface="+mn-ea"/>
                </a:rPr>
                <a:t>Ｂ</a:t>
              </a:r>
              <a:r>
                <a:rPr lang="ja-JP" altLang="en-US" sz="2400" b="1" dirty="0">
                  <a:latin typeface="+mn-ea"/>
                </a:rPr>
                <a:t>）</a:t>
              </a:r>
              <a:endParaRPr lang="en-US" altLang="ja-JP" sz="2400" b="1" dirty="0">
                <a:latin typeface="+mn-ea"/>
              </a:endParaRPr>
            </a:p>
          </p:txBody>
        </p:sp>
        <p:sp>
          <p:nvSpPr>
            <p:cNvPr id="206" name="Text Box 5"/>
            <p:cNvSpPr txBox="1">
              <a:spLocks noChangeArrowheads="1"/>
            </p:cNvSpPr>
            <p:nvPr/>
          </p:nvSpPr>
          <p:spPr bwMode="auto">
            <a:xfrm>
              <a:off x="2941902" y="1688919"/>
              <a:ext cx="4835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i="1" dirty="0">
                  <a:latin typeface="+mn-ea"/>
                  <a:ea typeface="+mn-ea"/>
                </a:rPr>
                <a:t>Ｐ</a:t>
              </a:r>
              <a:endParaRPr lang="en-US" altLang="ja-JP" sz="2400" b="1" i="1" dirty="0">
                <a:latin typeface="+mn-ea"/>
                <a:ea typeface="+mn-ea"/>
              </a:endParaRPr>
            </a:p>
          </p:txBody>
        </p:sp>
      </p:grpSp>
      <p:grpSp>
        <p:nvGrpSpPr>
          <p:cNvPr id="207" name="グループ化 206"/>
          <p:cNvGrpSpPr/>
          <p:nvPr/>
        </p:nvGrpSpPr>
        <p:grpSpPr>
          <a:xfrm>
            <a:off x="4159526" y="3166376"/>
            <a:ext cx="1979561" cy="470033"/>
            <a:chOff x="2747750" y="1680551"/>
            <a:chExt cx="1508115" cy="470033"/>
          </a:xfrm>
        </p:grpSpPr>
        <p:sp>
          <p:nvSpPr>
            <p:cNvPr id="208" name="Text Box 5"/>
            <p:cNvSpPr txBox="1">
              <a:spLocks noChangeArrowheads="1"/>
            </p:cNvSpPr>
            <p:nvPr/>
          </p:nvSpPr>
          <p:spPr bwMode="auto">
            <a:xfrm>
              <a:off x="3168226" y="1680551"/>
              <a:ext cx="108763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b="1" dirty="0">
                  <a:latin typeface="+mn-ea"/>
                </a:rPr>
                <a:t>（</a:t>
              </a:r>
              <a:r>
                <a:rPr lang="ja-JP" altLang="en-US" sz="2400" b="1" i="1" dirty="0">
                  <a:latin typeface="+mn-ea"/>
                </a:rPr>
                <a:t>Ａ</a:t>
              </a:r>
              <a:r>
                <a:rPr lang="ja-JP" altLang="en-US" sz="2400" b="1" dirty="0">
                  <a:latin typeface="+mj-ea"/>
                </a:rPr>
                <a:t>∩</a:t>
              </a:r>
              <a:r>
                <a:rPr lang="ja-JP" altLang="en-US" sz="2400" b="1" i="1" dirty="0">
                  <a:latin typeface="+mn-ea"/>
                </a:rPr>
                <a:t>Ｂ</a:t>
              </a:r>
              <a:r>
                <a:rPr lang="ja-JP" altLang="en-US" sz="2400" b="1" dirty="0">
                  <a:latin typeface="+mn-ea"/>
                </a:rPr>
                <a:t>）</a:t>
              </a:r>
              <a:endParaRPr lang="en-US" altLang="ja-JP" sz="2400" b="1" dirty="0">
                <a:latin typeface="+mn-ea"/>
              </a:endParaRPr>
            </a:p>
          </p:txBody>
        </p:sp>
        <p:sp>
          <p:nvSpPr>
            <p:cNvPr id="209" name="Text Box 5"/>
            <p:cNvSpPr txBox="1">
              <a:spLocks noChangeArrowheads="1"/>
            </p:cNvSpPr>
            <p:nvPr/>
          </p:nvSpPr>
          <p:spPr bwMode="auto">
            <a:xfrm>
              <a:off x="2747750" y="1688919"/>
              <a:ext cx="58897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i="1" dirty="0">
                  <a:latin typeface="+mn-ea"/>
                  <a:ea typeface="+mn-ea"/>
                </a:rPr>
                <a:t>－</a:t>
              </a:r>
              <a:r>
                <a:rPr lang="ja-JP" altLang="en-US" sz="2400" b="1" i="1" dirty="0">
                  <a:latin typeface="+mn-ea"/>
                  <a:ea typeface="+mn-ea"/>
                </a:rPr>
                <a:t>Ｐ</a:t>
              </a:r>
              <a:endParaRPr lang="en-US" altLang="ja-JP" sz="2400" b="1" i="1" dirty="0"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989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75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7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7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75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7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175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92" grpId="0"/>
      <p:bldP spid="93" grpId="0"/>
      <p:bldP spid="99" grpId="0" animBg="1"/>
      <p:bldP spid="122" grpId="0"/>
      <p:bldP spid="135" grpId="0" animBg="1"/>
      <p:bldP spid="135" grpId="1" animBg="1"/>
      <p:bldP spid="136" grpId="0" animBg="1"/>
      <p:bldP spid="136" grpId="1" animBg="1"/>
      <p:bldP spid="155" grpId="0" animBg="1"/>
      <p:bldP spid="155" grpId="1" animBg="1"/>
      <p:bldP spid="160" grpId="0"/>
      <p:bldP spid="161" grpId="0"/>
      <p:bldP spid="166" grpId="0" animBg="1"/>
      <p:bldP spid="167" grpId="0" animBg="1"/>
      <p:bldP spid="173" grpId="0"/>
      <p:bldP spid="190" grpId="0" animBg="1"/>
      <p:bldP spid="190" grpId="1" animBg="1"/>
      <p:bldP spid="191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3585</TotalTime>
  <Words>1254</Words>
  <Application>Microsoft Office PowerPoint</Application>
  <PresentationFormat>画面に合わせる (4:3)</PresentationFormat>
  <Paragraphs>471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HG行書体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Norihisa Sakamoto</dc:creator>
  <cp:lastModifiedBy>典久 阪本</cp:lastModifiedBy>
  <cp:revision>356</cp:revision>
  <dcterms:created xsi:type="dcterms:W3CDTF">2025-02-07T00:00:44Z</dcterms:created>
  <dcterms:modified xsi:type="dcterms:W3CDTF">2026-01-12T01:23:16Z</dcterms:modified>
</cp:coreProperties>
</file>