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62" r:id="rId2"/>
    <p:sldId id="257" r:id="rId3"/>
    <p:sldId id="275" r:id="rId4"/>
    <p:sldId id="264" r:id="rId5"/>
    <p:sldId id="276" r:id="rId6"/>
    <p:sldId id="265" r:id="rId7"/>
    <p:sldId id="277" r:id="rId8"/>
    <p:sldId id="278" r:id="rId9"/>
    <p:sldId id="279" r:id="rId10"/>
    <p:sldId id="281" r:id="rId11"/>
    <p:sldId id="282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66FF"/>
    <a:srgbClr val="FFCCFF"/>
    <a:srgbClr val="FF6699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D57962-8FC3-4C37-866B-A31A23006B3A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4A2F87-05C4-4AB0-8FD7-C6778B8AB251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30498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dirty="0" smtClean="0"/>
          </a:p>
        </p:txBody>
      </p:sp>
      <p:sp>
        <p:nvSpPr>
          <p:cNvPr id="16388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E27D3A08-DE30-4F80-9F87-7BCB7751ACB3}" type="slidenum">
              <a:rPr lang="ja-JP" altLang="en-US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ja-JP" altLang="en-US" dirty="0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A2F87-05C4-4AB0-8FD7-C6778B8AB251}" type="slidenum">
              <a:rPr kumimoji="1" lang="ja-JP" altLang="en-US" smtClean="0"/>
              <a:t>5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9007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A2F87-05C4-4AB0-8FD7-C6778B8AB251}" type="slidenum">
              <a:rPr kumimoji="1" lang="ja-JP" altLang="en-US" smtClean="0"/>
              <a:t>6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900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A2F87-05C4-4AB0-8FD7-C6778B8AB251}" type="slidenum">
              <a:rPr kumimoji="1" lang="ja-JP" altLang="en-US" smtClean="0"/>
              <a:t>7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9007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A2F87-05C4-4AB0-8FD7-C6778B8AB251}" type="slidenum">
              <a:rPr kumimoji="1" lang="ja-JP" altLang="en-US" smtClean="0"/>
              <a:t>8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900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A2F87-05C4-4AB0-8FD7-C6778B8AB251}" type="slidenum">
              <a:rPr kumimoji="1" lang="ja-JP" altLang="en-US" smtClean="0"/>
              <a:t>9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900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A2F87-05C4-4AB0-8FD7-C6778B8AB251}" type="slidenum">
              <a:rPr kumimoji="1" lang="ja-JP" altLang="en-US" smtClean="0"/>
              <a:t>10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9007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4A2F87-05C4-4AB0-8FD7-C6778B8AB251}" type="slidenum">
              <a:rPr kumimoji="1" lang="ja-JP" altLang="en-US" smtClean="0"/>
              <a:t>11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89007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12344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50316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69162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63560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1671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39610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37172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2852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90445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56642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0893179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A836E-7323-4D67-8BCB-4FC6EAB621B2}" type="datetimeFigureOut">
              <a:rPr kumimoji="1" lang="ja-JP" altLang="en-US" smtClean="0"/>
              <a:t>2014/7/31</a:t>
            </a:fld>
            <a:endParaRPr kumimoji="1"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2D2AA-AEA1-4FBC-86C3-3837720176AB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3384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404813"/>
            <a:ext cx="1474788" cy="151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51" name="グループ化 6"/>
          <p:cNvGrpSpPr>
            <a:grpSpLocks/>
          </p:cNvGrpSpPr>
          <p:nvPr/>
        </p:nvGrpSpPr>
        <p:grpSpPr bwMode="auto">
          <a:xfrm>
            <a:off x="539750" y="2492375"/>
            <a:ext cx="7993063" cy="3024188"/>
            <a:chOff x="684213" y="2636838"/>
            <a:chExt cx="7993062" cy="3024856"/>
          </a:xfrm>
        </p:grpSpPr>
        <p:sp>
          <p:nvSpPr>
            <p:cNvPr id="2052" name="AutoShape 3"/>
            <p:cNvSpPr>
              <a:spLocks noChangeArrowheads="1"/>
            </p:cNvSpPr>
            <p:nvPr/>
          </p:nvSpPr>
          <p:spPr bwMode="auto">
            <a:xfrm>
              <a:off x="684213" y="2636838"/>
              <a:ext cx="7993062" cy="3024856"/>
            </a:xfrm>
            <a:prstGeom prst="bevel">
              <a:avLst>
                <a:gd name="adj" fmla="val 125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ja-JP" altLang="en-US" sz="1800" dirty="0"/>
            </a:p>
          </p:txBody>
        </p:sp>
        <p:sp>
          <p:nvSpPr>
            <p:cNvPr id="2053" name="Text Box 4"/>
            <p:cNvSpPr txBox="1">
              <a:spLocks noChangeArrowheads="1"/>
            </p:cNvSpPr>
            <p:nvPr/>
          </p:nvSpPr>
          <p:spPr bwMode="auto">
            <a:xfrm>
              <a:off x="1258888" y="3055938"/>
              <a:ext cx="1584325" cy="762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4400" dirty="0"/>
                <a:t>１　年</a:t>
              </a:r>
            </a:p>
          </p:txBody>
        </p:sp>
        <p:sp>
          <p:nvSpPr>
            <p:cNvPr id="2054" name="Text Box 5"/>
            <p:cNvSpPr txBox="1">
              <a:spLocks noChangeArrowheads="1"/>
            </p:cNvSpPr>
            <p:nvPr/>
          </p:nvSpPr>
          <p:spPr bwMode="auto">
            <a:xfrm>
              <a:off x="1476104" y="3757590"/>
              <a:ext cx="6552727" cy="76944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dist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sz="4400" dirty="0" smtClean="0"/>
                <a:t>方程式とその解</a:t>
              </a:r>
              <a:endParaRPr lang="ja-JP" altLang="en-US" sz="4400" dirty="0"/>
            </a:p>
          </p:txBody>
        </p:sp>
        <p:sp>
          <p:nvSpPr>
            <p:cNvPr id="2055" name="Text Box 5"/>
            <p:cNvSpPr txBox="1">
              <a:spLocks noChangeArrowheads="1"/>
            </p:cNvSpPr>
            <p:nvPr/>
          </p:nvSpPr>
          <p:spPr bwMode="auto">
            <a:xfrm>
              <a:off x="1620119" y="4509566"/>
              <a:ext cx="6408712" cy="5847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dist" eaLnBrk="1" hangingPunct="1">
                <a:spcBef>
                  <a:spcPct val="50000"/>
                </a:spcBef>
                <a:buFontTx/>
                <a:buNone/>
              </a:pPr>
              <a:r>
                <a:rPr lang="ja-JP" altLang="en-US" dirty="0" smtClean="0"/>
                <a:t>移項して方程式を解く　その１</a:t>
              </a:r>
              <a:endParaRPr lang="ja-JP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31418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グループ化 48"/>
          <p:cNvGrpSpPr/>
          <p:nvPr/>
        </p:nvGrpSpPr>
        <p:grpSpPr>
          <a:xfrm>
            <a:off x="2457724" y="1447291"/>
            <a:ext cx="3266404" cy="668057"/>
            <a:chOff x="611257" y="1984688"/>
            <a:chExt cx="3266404" cy="668057"/>
          </a:xfrm>
        </p:grpSpPr>
        <p:sp>
          <p:nvSpPr>
            <p:cNvPr id="50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5386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611257" y="2001860"/>
              <a:ext cx="2319233" cy="650885"/>
              <a:chOff x="1037579" y="5960273"/>
              <a:chExt cx="2319233" cy="650885"/>
            </a:xfrm>
          </p:grpSpPr>
          <p:pic>
            <p:nvPicPr>
              <p:cNvPr id="61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51947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" name="正方形/長方形 38"/>
              <p:cNvSpPr>
                <a:spLocks noChangeArrowheads="1"/>
              </p:cNvSpPr>
              <p:nvPr/>
            </p:nvSpPr>
            <p:spPr bwMode="auto">
              <a:xfrm>
                <a:off x="2317011" y="5964827"/>
                <a:ext cx="103980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＋３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79" name="正方形/長方形 38"/>
              <p:cNvSpPr>
                <a:spLocks noChangeArrowheads="1"/>
              </p:cNvSpPr>
              <p:nvPr/>
            </p:nvSpPr>
            <p:spPr bwMode="auto">
              <a:xfrm>
                <a:off x="1037579" y="5960273"/>
                <a:ext cx="122951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－２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4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4290384" y="4544267"/>
            <a:ext cx="2285264" cy="668706"/>
            <a:chOff x="1522533" y="2043021"/>
            <a:chExt cx="2285264" cy="668706"/>
          </a:xfrm>
        </p:grpSpPr>
        <p:sp>
          <p:nvSpPr>
            <p:cNvPr id="26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131938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27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2533" y="226141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正方形/長方形 38"/>
            <p:cNvSpPr>
              <a:spLocks noChangeArrowheads="1"/>
            </p:cNvSpPr>
            <p:nvPr/>
          </p:nvSpPr>
          <p:spPr bwMode="auto">
            <a:xfrm>
              <a:off x="1836143" y="2065396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39" name="フローチャート : 代替処理 38"/>
          <p:cNvSpPr/>
          <p:nvPr/>
        </p:nvSpPr>
        <p:spPr>
          <a:xfrm>
            <a:off x="245353" y="2115348"/>
            <a:ext cx="4976833" cy="527785"/>
          </a:xfrm>
          <a:prstGeom prst="flowChartAlternateProcess">
            <a:avLst/>
          </a:prstGeom>
          <a:solidFill>
            <a:srgbClr val="66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左辺の＋３を右辺に移項して、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3372092" y="2485498"/>
            <a:ext cx="3238824" cy="666111"/>
            <a:chOff x="1523357" y="1984688"/>
            <a:chExt cx="3238824" cy="666111"/>
          </a:xfrm>
        </p:grpSpPr>
        <p:sp>
          <p:nvSpPr>
            <p:cNvPr id="41" name="正方形/長方形 38"/>
            <p:cNvSpPr>
              <a:spLocks noChangeArrowheads="1"/>
            </p:cNvSpPr>
            <p:nvPr/>
          </p:nvSpPr>
          <p:spPr bwMode="auto">
            <a:xfrm>
              <a:off x="3339012" y="1984688"/>
              <a:ext cx="60839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smtClean="0">
                  <a:solidFill>
                    <a:srgbClr val="000000"/>
                  </a:solidFill>
                  <a:latin typeface="ＭＳ Ｐゴシック" charset="-128"/>
                </a:rPr>
                <a:t>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1523357" y="1994213"/>
              <a:ext cx="3238824" cy="656586"/>
              <a:chOff x="1949679" y="5952626"/>
              <a:chExt cx="3238824" cy="656586"/>
            </a:xfrm>
          </p:grpSpPr>
          <p:pic>
            <p:nvPicPr>
              <p:cNvPr id="48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正方形/長方形 38"/>
              <p:cNvSpPr>
                <a:spLocks noChangeArrowheads="1"/>
              </p:cNvSpPr>
              <p:nvPr/>
            </p:nvSpPr>
            <p:spPr bwMode="auto">
              <a:xfrm>
                <a:off x="4157699" y="5952626"/>
                <a:ext cx="103080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－３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52" name="正方形/長方形 38"/>
              <p:cNvSpPr>
                <a:spLocks noChangeArrowheads="1"/>
              </p:cNvSpPr>
              <p:nvPr/>
            </p:nvSpPr>
            <p:spPr bwMode="auto">
              <a:xfrm>
                <a:off x="1949679" y="5962881"/>
                <a:ext cx="98425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－２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47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345898" y="3478008"/>
            <a:ext cx="2570057" cy="666111"/>
            <a:chOff x="1495565" y="1984688"/>
            <a:chExt cx="2570057" cy="666111"/>
          </a:xfrm>
        </p:grpSpPr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7266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1495565" y="2004468"/>
              <a:ext cx="1307300" cy="646331"/>
              <a:chOff x="1921887" y="5962881"/>
              <a:chExt cx="1307300" cy="646331"/>
            </a:xfrm>
          </p:grpSpPr>
          <p:pic>
            <p:nvPicPr>
              <p:cNvPr id="59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" name="正方形/長方形 38"/>
              <p:cNvSpPr>
                <a:spLocks noChangeArrowheads="1"/>
              </p:cNvSpPr>
              <p:nvPr/>
            </p:nvSpPr>
            <p:spPr bwMode="auto">
              <a:xfrm>
                <a:off x="1921887" y="5962881"/>
                <a:ext cx="115409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－２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8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6" name="フローチャート : 代替処理 65"/>
          <p:cNvSpPr/>
          <p:nvPr/>
        </p:nvSpPr>
        <p:spPr>
          <a:xfrm>
            <a:off x="1907705" y="4144119"/>
            <a:ext cx="3314974" cy="527785"/>
          </a:xfrm>
          <a:prstGeom prst="flowChartAlternateProcess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両辺を－２でわって、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5632058" y="2584664"/>
            <a:ext cx="524118" cy="53837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吹き出し 1"/>
          <p:cNvSpPr/>
          <p:nvPr/>
        </p:nvSpPr>
        <p:spPr>
          <a:xfrm>
            <a:off x="6390962" y="1565548"/>
            <a:ext cx="2769359" cy="549799"/>
          </a:xfrm>
          <a:prstGeom prst="wedgeRoundRectCallout">
            <a:avLst>
              <a:gd name="adj1" fmla="val -67004"/>
              <a:gd name="adj2" fmla="val 139626"/>
              <a:gd name="adj3" fmla="val 16667"/>
            </a:avLst>
          </a:prstGeom>
          <a:solidFill>
            <a:srgbClr val="FF6699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符号が変わる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爆発 1 3"/>
          <p:cNvSpPr/>
          <p:nvPr/>
        </p:nvSpPr>
        <p:spPr>
          <a:xfrm>
            <a:off x="539551" y="152400"/>
            <a:ext cx="3417247" cy="980728"/>
          </a:xfrm>
          <a:prstGeom prst="irregularSeal1">
            <a:avLst/>
          </a:prstGeom>
          <a:solidFill>
            <a:srgbClr val="6666FF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チャレンジ４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327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66" grpId="0" animBg="1"/>
      <p:bldP spid="68" grpId="0" animBg="1"/>
      <p:bldP spid="2" grpId="0" animBg="1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グループ化 48"/>
          <p:cNvGrpSpPr/>
          <p:nvPr/>
        </p:nvGrpSpPr>
        <p:grpSpPr>
          <a:xfrm>
            <a:off x="2267224" y="1447291"/>
            <a:ext cx="3828290" cy="668057"/>
            <a:chOff x="420757" y="1984688"/>
            <a:chExt cx="3828290" cy="668057"/>
          </a:xfrm>
        </p:grpSpPr>
        <p:sp>
          <p:nvSpPr>
            <p:cNvPr id="50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9100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１１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420757" y="2001860"/>
              <a:ext cx="2670604" cy="650885"/>
              <a:chOff x="847079" y="5960273"/>
              <a:chExt cx="2670604" cy="650885"/>
            </a:xfrm>
          </p:grpSpPr>
          <p:pic>
            <p:nvPicPr>
              <p:cNvPr id="61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723347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" name="正方形/長方形 38"/>
              <p:cNvSpPr>
                <a:spLocks noChangeArrowheads="1"/>
              </p:cNvSpPr>
              <p:nvPr/>
            </p:nvSpPr>
            <p:spPr bwMode="auto">
              <a:xfrm>
                <a:off x="2069361" y="5964827"/>
                <a:ext cx="144832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＋１９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79" name="正方形/長方形 38"/>
              <p:cNvSpPr>
                <a:spLocks noChangeArrowheads="1"/>
              </p:cNvSpPr>
              <p:nvPr/>
            </p:nvSpPr>
            <p:spPr bwMode="auto">
              <a:xfrm>
                <a:off x="847079" y="5960273"/>
                <a:ext cx="122951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smtClean="0">
                    <a:solidFill>
                      <a:srgbClr val="000000"/>
                    </a:solidFill>
                    <a:latin typeface="ＭＳ Ｐゴシック" charset="-128"/>
                  </a:rPr>
                  <a:t>－４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4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4290384" y="4544267"/>
            <a:ext cx="1625571" cy="668706"/>
            <a:chOff x="1522533" y="2043021"/>
            <a:chExt cx="1625571" cy="668706"/>
          </a:xfrm>
        </p:grpSpPr>
        <p:sp>
          <p:nvSpPr>
            <p:cNvPr id="26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65969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27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2533" y="226141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正方形/長方形 38"/>
            <p:cNvSpPr>
              <a:spLocks noChangeArrowheads="1"/>
            </p:cNvSpPr>
            <p:nvPr/>
          </p:nvSpPr>
          <p:spPr bwMode="auto">
            <a:xfrm>
              <a:off x="1836143" y="2065396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39" name="フローチャート : 代替処理 38"/>
          <p:cNvSpPr/>
          <p:nvPr/>
        </p:nvSpPr>
        <p:spPr>
          <a:xfrm>
            <a:off x="245353" y="2115348"/>
            <a:ext cx="4976833" cy="527785"/>
          </a:xfrm>
          <a:prstGeom prst="flowChartAlternateProcess">
            <a:avLst/>
          </a:prstGeom>
          <a:solidFill>
            <a:srgbClr val="66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左辺の＋１９を右辺に移項して、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3372092" y="2485498"/>
            <a:ext cx="3792196" cy="666111"/>
            <a:chOff x="1523357" y="1984688"/>
            <a:chExt cx="3792196" cy="666111"/>
          </a:xfrm>
        </p:grpSpPr>
        <p:sp>
          <p:nvSpPr>
            <p:cNvPr id="41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90776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１１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1523357" y="1994213"/>
              <a:ext cx="3792196" cy="656586"/>
              <a:chOff x="1949679" y="5952626"/>
              <a:chExt cx="3792196" cy="656586"/>
            </a:xfrm>
          </p:grpSpPr>
          <p:pic>
            <p:nvPicPr>
              <p:cNvPr id="48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正方形/長方形 38"/>
              <p:cNvSpPr>
                <a:spLocks noChangeArrowheads="1"/>
              </p:cNvSpPr>
              <p:nvPr/>
            </p:nvSpPr>
            <p:spPr bwMode="auto">
              <a:xfrm>
                <a:off x="4424399" y="5952626"/>
                <a:ext cx="131747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－１９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52" name="正方形/長方形 38"/>
              <p:cNvSpPr>
                <a:spLocks noChangeArrowheads="1"/>
              </p:cNvSpPr>
              <p:nvPr/>
            </p:nvSpPr>
            <p:spPr bwMode="auto">
              <a:xfrm>
                <a:off x="1949679" y="5962881"/>
                <a:ext cx="984252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－４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47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345898" y="3478008"/>
            <a:ext cx="2954294" cy="666111"/>
            <a:chOff x="1495565" y="1984688"/>
            <a:chExt cx="2954294" cy="666111"/>
          </a:xfrm>
        </p:grpSpPr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1110848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1495565" y="2004468"/>
              <a:ext cx="1307300" cy="646331"/>
              <a:chOff x="1921887" y="5962881"/>
              <a:chExt cx="1307300" cy="646331"/>
            </a:xfrm>
          </p:grpSpPr>
          <p:pic>
            <p:nvPicPr>
              <p:cNvPr id="59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" name="正方形/長方形 38"/>
              <p:cNvSpPr>
                <a:spLocks noChangeArrowheads="1"/>
              </p:cNvSpPr>
              <p:nvPr/>
            </p:nvSpPr>
            <p:spPr bwMode="auto">
              <a:xfrm>
                <a:off x="1921887" y="5962881"/>
                <a:ext cx="115409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－４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8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6" name="フローチャート : 代替処理 65"/>
          <p:cNvSpPr/>
          <p:nvPr/>
        </p:nvSpPr>
        <p:spPr>
          <a:xfrm>
            <a:off x="1907705" y="4144119"/>
            <a:ext cx="3314974" cy="527785"/>
          </a:xfrm>
          <a:prstGeom prst="flowChartAlternateProcess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両辺を－４でわって、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5920090" y="2584664"/>
            <a:ext cx="524118" cy="53837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吹き出し 1"/>
          <p:cNvSpPr/>
          <p:nvPr/>
        </p:nvSpPr>
        <p:spPr>
          <a:xfrm>
            <a:off x="6390962" y="1565548"/>
            <a:ext cx="2769359" cy="549799"/>
          </a:xfrm>
          <a:prstGeom prst="wedgeRoundRectCallout">
            <a:avLst>
              <a:gd name="adj1" fmla="val -52558"/>
              <a:gd name="adj2" fmla="val 139626"/>
              <a:gd name="adj3" fmla="val 16667"/>
            </a:avLst>
          </a:prstGeom>
          <a:solidFill>
            <a:srgbClr val="FF6699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符号が変わる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爆発 1 3"/>
          <p:cNvSpPr/>
          <p:nvPr/>
        </p:nvSpPr>
        <p:spPr>
          <a:xfrm>
            <a:off x="539551" y="152400"/>
            <a:ext cx="3417247" cy="980728"/>
          </a:xfrm>
          <a:prstGeom prst="irregularSeal1">
            <a:avLst/>
          </a:prstGeom>
          <a:solidFill>
            <a:srgbClr val="6666FF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チャレンジ５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769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66" grpId="0" animBg="1"/>
      <p:bldP spid="68" grpId="0" animBg="1"/>
      <p:bldP spid="2" grpId="0" animBg="1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フローチャート : 代替処理 39"/>
          <p:cNvSpPr/>
          <p:nvPr/>
        </p:nvSpPr>
        <p:spPr>
          <a:xfrm>
            <a:off x="176392" y="188640"/>
            <a:ext cx="8537838" cy="133310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あきらさんは、等式の性質を使って、方程式を次のように解きました。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42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8686" y="1716943"/>
            <a:ext cx="896930" cy="916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角丸四角形吹き出し 2"/>
          <p:cNvSpPr/>
          <p:nvPr/>
        </p:nvSpPr>
        <p:spPr>
          <a:xfrm>
            <a:off x="1894189" y="1716943"/>
            <a:ext cx="5054075" cy="559929"/>
          </a:xfrm>
          <a:prstGeom prst="wedgeRoundRectCallout">
            <a:avLst>
              <a:gd name="adj1" fmla="val -62818"/>
              <a:gd name="adj2" fmla="val 26362"/>
              <a:gd name="adj3" fmla="val 16667"/>
            </a:avLst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気が付いたことをいいましょう</a:t>
            </a:r>
            <a:r>
              <a:rPr lang="ja-JP" altLang="en-US" sz="2800" dirty="0" smtClean="0">
                <a:solidFill>
                  <a:schemeClr val="tx1"/>
                </a:solidFill>
              </a:rPr>
              <a:t>。</a:t>
            </a:r>
            <a:endParaRPr lang="en-US" altLang="ja-JP" sz="2800" dirty="0">
              <a:solidFill>
                <a:schemeClr val="tx1"/>
              </a:solidFill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3076194" y="2747539"/>
            <a:ext cx="2685654" cy="658532"/>
            <a:chOff x="1265358" y="2003738"/>
            <a:chExt cx="2685654" cy="658532"/>
          </a:xfrm>
        </p:grpSpPr>
        <p:sp>
          <p:nvSpPr>
            <p:cNvPr id="85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61200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smtClean="0">
                  <a:solidFill>
                    <a:srgbClr val="000000"/>
                  </a:solidFill>
                  <a:latin typeface="ＭＳ Ｐゴシック" charset="-128"/>
                </a:rPr>
                <a:t>７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1265358" y="2015939"/>
              <a:ext cx="1388354" cy="646331"/>
              <a:chOff x="1691680" y="5974352"/>
              <a:chExt cx="1388354" cy="646331"/>
            </a:xfrm>
          </p:grpSpPr>
          <p:pic>
            <p:nvPicPr>
              <p:cNvPr id="87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0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8" name="正方形/長方形 38"/>
              <p:cNvSpPr>
                <a:spLocks noChangeArrowheads="1"/>
              </p:cNvSpPr>
              <p:nvPr/>
            </p:nvSpPr>
            <p:spPr bwMode="auto">
              <a:xfrm>
                <a:off x="2095298" y="5974352"/>
                <a:ext cx="98473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89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2525072" y="3791667"/>
            <a:ext cx="4122196" cy="673043"/>
            <a:chOff x="2525072" y="3791667"/>
            <a:chExt cx="4122196" cy="673043"/>
          </a:xfrm>
        </p:grpSpPr>
        <p:grpSp>
          <p:nvGrpSpPr>
            <p:cNvPr id="96" name="グループ化 95"/>
            <p:cNvGrpSpPr/>
            <p:nvPr/>
          </p:nvGrpSpPr>
          <p:grpSpPr>
            <a:xfrm>
              <a:off x="2525072" y="3818379"/>
              <a:ext cx="1388354" cy="646331"/>
              <a:chOff x="1691680" y="5974352"/>
              <a:chExt cx="1388354" cy="646331"/>
            </a:xfrm>
          </p:grpSpPr>
          <p:pic>
            <p:nvPicPr>
              <p:cNvPr id="98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0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99" name="正方形/長方形 38"/>
              <p:cNvSpPr>
                <a:spLocks noChangeArrowheads="1"/>
              </p:cNvSpPr>
              <p:nvPr/>
            </p:nvSpPr>
            <p:spPr bwMode="auto">
              <a:xfrm>
                <a:off x="2095298" y="5974352"/>
                <a:ext cx="98473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grpSp>
          <p:nvGrpSpPr>
            <p:cNvPr id="27" name="グループ化 26"/>
            <p:cNvGrpSpPr/>
            <p:nvPr/>
          </p:nvGrpSpPr>
          <p:grpSpPr>
            <a:xfrm>
              <a:off x="4575498" y="3806178"/>
              <a:ext cx="1228252" cy="656586"/>
              <a:chOff x="2733994" y="3125294"/>
              <a:chExt cx="1228252" cy="656586"/>
            </a:xfrm>
          </p:grpSpPr>
          <p:sp>
            <p:nvSpPr>
              <p:cNvPr id="95" name="正方形/長方形 38"/>
              <p:cNvSpPr>
                <a:spLocks noChangeArrowheads="1"/>
              </p:cNvSpPr>
              <p:nvPr/>
            </p:nvSpPr>
            <p:spPr bwMode="auto">
              <a:xfrm>
                <a:off x="3339011" y="3125294"/>
                <a:ext cx="623235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７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97" name="正方形/長方形 38"/>
              <p:cNvSpPr>
                <a:spLocks noChangeArrowheads="1"/>
              </p:cNvSpPr>
              <p:nvPr/>
            </p:nvSpPr>
            <p:spPr bwMode="auto">
              <a:xfrm>
                <a:off x="2733994" y="3135549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100" name="正方形/長方形 38"/>
            <p:cNvSpPr>
              <a:spLocks noChangeArrowheads="1"/>
            </p:cNvSpPr>
            <p:nvPr/>
          </p:nvSpPr>
          <p:spPr bwMode="auto">
            <a:xfrm>
              <a:off x="3751033" y="3791668"/>
              <a:ext cx="9847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FF0000"/>
                  </a:solidFill>
                  <a:latin typeface="ＭＳ Ｐゴシック" charset="-128"/>
                </a:rPr>
                <a:t>＋５</a:t>
              </a:r>
              <a:endParaRPr lang="ja-JP" altLang="en-US" sz="3600" dirty="0">
                <a:solidFill>
                  <a:srgbClr val="FF0000"/>
                </a:solidFill>
                <a:latin typeface="ＭＳ Ｐゴシック" charset="-128"/>
              </a:endParaRPr>
            </a:p>
          </p:txBody>
        </p:sp>
        <p:sp>
          <p:nvSpPr>
            <p:cNvPr id="101" name="正方形/長方形 38"/>
            <p:cNvSpPr>
              <a:spLocks noChangeArrowheads="1"/>
            </p:cNvSpPr>
            <p:nvPr/>
          </p:nvSpPr>
          <p:spPr bwMode="auto">
            <a:xfrm>
              <a:off x="5662532" y="3791667"/>
              <a:ext cx="9847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FF0000"/>
                  </a:solidFill>
                  <a:latin typeface="ＭＳ Ｐゴシック" charset="-128"/>
                </a:rPr>
                <a:t>＋５</a:t>
              </a:r>
              <a:endParaRPr lang="ja-JP" altLang="en-US" sz="3600" dirty="0">
                <a:solidFill>
                  <a:srgbClr val="FF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8" name="グループ化 27"/>
          <p:cNvGrpSpPr/>
          <p:nvPr/>
        </p:nvGrpSpPr>
        <p:grpSpPr>
          <a:xfrm>
            <a:off x="4069681" y="5575779"/>
            <a:ext cx="2194017" cy="664623"/>
            <a:chOff x="1265358" y="1999479"/>
            <a:chExt cx="2194017" cy="664623"/>
          </a:xfrm>
        </p:grpSpPr>
        <p:sp>
          <p:nvSpPr>
            <p:cNvPr id="29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97096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smtClean="0">
                  <a:solidFill>
                    <a:srgbClr val="000000"/>
                  </a:solidFill>
                  <a:latin typeface="ＭＳ Ｐゴシック" charset="-128"/>
                </a:rPr>
                <a:t>１２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30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042977" y="4696610"/>
            <a:ext cx="2602651" cy="671097"/>
            <a:chOff x="4042977" y="4653068"/>
            <a:chExt cx="2602651" cy="671097"/>
          </a:xfrm>
        </p:grpSpPr>
        <p:pic>
          <p:nvPicPr>
            <p:cNvPr id="33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2977" y="4881886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5" name="グループ化 34"/>
            <p:cNvGrpSpPr/>
            <p:nvPr/>
          </p:nvGrpSpPr>
          <p:grpSpPr>
            <a:xfrm>
              <a:off x="4617400" y="4667579"/>
              <a:ext cx="1186350" cy="656586"/>
              <a:chOff x="2733994" y="3125294"/>
              <a:chExt cx="1186350" cy="656586"/>
            </a:xfrm>
          </p:grpSpPr>
          <p:sp>
            <p:nvSpPr>
              <p:cNvPr id="36" name="正方形/長方形 38"/>
              <p:cNvSpPr>
                <a:spLocks noChangeArrowheads="1"/>
              </p:cNvSpPr>
              <p:nvPr/>
            </p:nvSpPr>
            <p:spPr bwMode="auto">
              <a:xfrm>
                <a:off x="3339011" y="3125294"/>
                <a:ext cx="581333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７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37" name="正方形/長方形 38"/>
              <p:cNvSpPr>
                <a:spLocks noChangeArrowheads="1"/>
              </p:cNvSpPr>
              <p:nvPr/>
            </p:nvSpPr>
            <p:spPr bwMode="auto">
              <a:xfrm>
                <a:off x="2733994" y="3135549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39" name="正方形/長方形 38"/>
            <p:cNvSpPr>
              <a:spLocks noChangeArrowheads="1"/>
            </p:cNvSpPr>
            <p:nvPr/>
          </p:nvSpPr>
          <p:spPr bwMode="auto">
            <a:xfrm>
              <a:off x="5660892" y="4653068"/>
              <a:ext cx="9847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FF0000"/>
                  </a:solidFill>
                  <a:latin typeface="ＭＳ Ｐゴシック" charset="-128"/>
                </a:rPr>
                <a:t>＋５</a:t>
              </a:r>
              <a:endParaRPr lang="ja-JP" altLang="en-US" sz="3600" dirty="0">
                <a:solidFill>
                  <a:srgbClr val="FF0000"/>
                </a:solidFill>
                <a:latin typeface="ＭＳ Ｐゴシック" charset="-128"/>
              </a:endParaRPr>
            </a:p>
          </p:txBody>
        </p:sp>
      </p:grpSp>
      <p:sp>
        <p:nvSpPr>
          <p:cNvPr id="45" name="フローチャート : 代替処理 44"/>
          <p:cNvSpPr/>
          <p:nvPr/>
        </p:nvSpPr>
        <p:spPr>
          <a:xfrm>
            <a:off x="1544122" y="3362529"/>
            <a:ext cx="3096344" cy="527785"/>
          </a:xfrm>
          <a:prstGeom prst="flowChartAlternateProcess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両辺に５をたして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3536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3" grpId="0" animBg="1"/>
      <p:bldP spid="45" grpId="0" animBg="1"/>
      <p:bldP spid="45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フローチャート : 代替処理 39"/>
          <p:cNvSpPr/>
          <p:nvPr/>
        </p:nvSpPr>
        <p:spPr>
          <a:xfrm>
            <a:off x="176392" y="188640"/>
            <a:ext cx="8537838" cy="1333106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あきらさんは、等式の性質を使って、方程式を次のように解きました。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26" name="グループ化 25"/>
          <p:cNvGrpSpPr/>
          <p:nvPr/>
        </p:nvGrpSpPr>
        <p:grpSpPr>
          <a:xfrm>
            <a:off x="3076194" y="2747539"/>
            <a:ext cx="2685654" cy="658532"/>
            <a:chOff x="1265358" y="2003738"/>
            <a:chExt cx="2685654" cy="658532"/>
          </a:xfrm>
        </p:grpSpPr>
        <p:sp>
          <p:nvSpPr>
            <p:cNvPr id="85" name="正方形/長方形 38"/>
            <p:cNvSpPr>
              <a:spLocks noChangeArrowheads="1"/>
            </p:cNvSpPr>
            <p:nvPr/>
          </p:nvSpPr>
          <p:spPr bwMode="auto">
            <a:xfrm>
              <a:off x="3339011" y="2003738"/>
              <a:ext cx="61200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smtClean="0">
                  <a:solidFill>
                    <a:srgbClr val="000000"/>
                  </a:solidFill>
                  <a:latin typeface="ＭＳ Ｐゴシック" charset="-128"/>
                </a:rPr>
                <a:t>７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15" name="グループ化 14"/>
            <p:cNvGrpSpPr/>
            <p:nvPr/>
          </p:nvGrpSpPr>
          <p:grpSpPr>
            <a:xfrm>
              <a:off x="1265358" y="2015939"/>
              <a:ext cx="1388354" cy="646331"/>
              <a:chOff x="1691680" y="5974352"/>
              <a:chExt cx="1388354" cy="646331"/>
            </a:xfrm>
          </p:grpSpPr>
          <p:pic>
            <p:nvPicPr>
              <p:cNvPr id="87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691680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88" name="正方形/長方形 38"/>
              <p:cNvSpPr>
                <a:spLocks noChangeArrowheads="1"/>
              </p:cNvSpPr>
              <p:nvPr/>
            </p:nvSpPr>
            <p:spPr bwMode="auto">
              <a:xfrm>
                <a:off x="2095298" y="5974352"/>
                <a:ext cx="98473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89" name="正方形/長方形 38"/>
            <p:cNvSpPr>
              <a:spLocks noChangeArrowheads="1"/>
            </p:cNvSpPr>
            <p:nvPr/>
          </p:nvSpPr>
          <p:spPr bwMode="auto">
            <a:xfrm>
              <a:off x="2733994" y="2013993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" name="グループ化 1"/>
          <p:cNvGrpSpPr/>
          <p:nvPr/>
        </p:nvGrpSpPr>
        <p:grpSpPr>
          <a:xfrm>
            <a:off x="4042977" y="4696610"/>
            <a:ext cx="2602651" cy="1543792"/>
            <a:chOff x="4042977" y="4696610"/>
            <a:chExt cx="2602651" cy="1543792"/>
          </a:xfrm>
        </p:grpSpPr>
        <p:grpSp>
          <p:nvGrpSpPr>
            <p:cNvPr id="28" name="グループ化 27"/>
            <p:cNvGrpSpPr/>
            <p:nvPr/>
          </p:nvGrpSpPr>
          <p:grpSpPr>
            <a:xfrm>
              <a:off x="4069681" y="5575779"/>
              <a:ext cx="2194017" cy="664623"/>
              <a:chOff x="1265358" y="1999479"/>
              <a:chExt cx="2194017" cy="664623"/>
            </a:xfrm>
          </p:grpSpPr>
          <p:sp>
            <p:nvSpPr>
              <p:cNvPr id="29" name="正方形/長方形 38"/>
              <p:cNvSpPr>
                <a:spLocks noChangeArrowheads="1"/>
              </p:cNvSpPr>
              <p:nvPr/>
            </p:nvSpPr>
            <p:spPr bwMode="auto">
              <a:xfrm>
                <a:off x="2488411" y="1999479"/>
                <a:ext cx="97096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smtClean="0">
                    <a:solidFill>
                      <a:srgbClr val="000000"/>
                    </a:solidFill>
                    <a:latin typeface="ＭＳ Ｐゴシック" charset="-128"/>
                  </a:rPr>
                  <a:t>１２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pic>
            <p:nvPicPr>
              <p:cNvPr id="30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65358" y="2213787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1" name="正方形/長方形 38"/>
              <p:cNvSpPr>
                <a:spLocks noChangeArrowheads="1"/>
              </p:cNvSpPr>
              <p:nvPr/>
            </p:nvSpPr>
            <p:spPr bwMode="auto">
              <a:xfrm>
                <a:off x="1836143" y="2017771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grpSp>
          <p:nvGrpSpPr>
            <p:cNvPr id="6" name="グループ化 5"/>
            <p:cNvGrpSpPr/>
            <p:nvPr/>
          </p:nvGrpSpPr>
          <p:grpSpPr>
            <a:xfrm>
              <a:off x="4042977" y="4696610"/>
              <a:ext cx="2602651" cy="671097"/>
              <a:chOff x="4042977" y="4653068"/>
              <a:chExt cx="2602651" cy="671097"/>
            </a:xfrm>
          </p:grpSpPr>
          <p:pic>
            <p:nvPicPr>
              <p:cNvPr id="33" name="Picture 100"/>
              <p:cNvPicPr>
                <a:picLocks noChangeAspect="1" noChangeArrowheads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042977" y="4881886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grpSp>
            <p:nvGrpSpPr>
              <p:cNvPr id="35" name="グループ化 34"/>
              <p:cNvGrpSpPr/>
              <p:nvPr/>
            </p:nvGrpSpPr>
            <p:grpSpPr>
              <a:xfrm>
                <a:off x="4617400" y="4667579"/>
                <a:ext cx="1186350" cy="656586"/>
                <a:chOff x="2733994" y="3125294"/>
                <a:chExt cx="1186350" cy="656586"/>
              </a:xfrm>
            </p:grpSpPr>
            <p:sp>
              <p:nvSpPr>
                <p:cNvPr id="36" name="正方形/長方形 38"/>
                <p:cNvSpPr>
                  <a:spLocks noChangeArrowheads="1"/>
                </p:cNvSpPr>
                <p:nvPr/>
              </p:nvSpPr>
              <p:spPr bwMode="auto">
                <a:xfrm>
                  <a:off x="3339011" y="3125294"/>
                  <a:ext cx="581333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3600" dirty="0" smtClean="0">
                      <a:solidFill>
                        <a:srgbClr val="000000"/>
                      </a:solidFill>
                      <a:latin typeface="ＭＳ Ｐゴシック" charset="-128"/>
                    </a:rPr>
                    <a:t>７</a:t>
                  </a:r>
                  <a:endParaRPr lang="ja-JP" altLang="en-US" sz="3600" dirty="0">
                    <a:solidFill>
                      <a:srgbClr val="000000"/>
                    </a:solidFill>
                    <a:latin typeface="ＭＳ Ｐゴシック" charset="-128"/>
                  </a:endParaRPr>
                </a:p>
              </p:txBody>
            </p:sp>
            <p:sp>
              <p:nvSpPr>
                <p:cNvPr id="37" name="正方形/長方形 38"/>
                <p:cNvSpPr>
                  <a:spLocks noChangeArrowheads="1"/>
                </p:cNvSpPr>
                <p:nvPr/>
              </p:nvSpPr>
              <p:spPr bwMode="auto">
                <a:xfrm>
                  <a:off x="2733994" y="3135549"/>
                  <a:ext cx="660951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3600" dirty="0" smtClean="0">
                      <a:solidFill>
                        <a:srgbClr val="000000"/>
                      </a:solidFill>
                      <a:latin typeface="ＭＳ Ｐゴシック" charset="-128"/>
                    </a:rPr>
                    <a:t>＝</a:t>
                  </a:r>
                  <a:endParaRPr lang="ja-JP" altLang="en-US" sz="3600" dirty="0">
                    <a:solidFill>
                      <a:srgbClr val="000000"/>
                    </a:solidFill>
                    <a:latin typeface="ＭＳ Ｐゴシック" charset="-128"/>
                  </a:endParaRPr>
                </a:p>
              </p:txBody>
            </p:sp>
          </p:grpSp>
          <p:sp>
            <p:nvSpPr>
              <p:cNvPr id="39" name="正方形/長方形 38"/>
              <p:cNvSpPr>
                <a:spLocks noChangeArrowheads="1"/>
              </p:cNvSpPr>
              <p:nvPr/>
            </p:nvSpPr>
            <p:spPr bwMode="auto">
              <a:xfrm>
                <a:off x="5660892" y="4653068"/>
                <a:ext cx="98473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FF0000"/>
                    </a:solidFill>
                    <a:latin typeface="ＭＳ Ｐゴシック" charset="-128"/>
                  </a:rPr>
                  <a:t>＋５</a:t>
                </a:r>
                <a:endParaRPr lang="ja-JP" altLang="en-US" sz="3600" dirty="0">
                  <a:solidFill>
                    <a:srgbClr val="FF0000"/>
                  </a:solidFill>
                  <a:latin typeface="ＭＳ Ｐゴシック" charset="-128"/>
                </a:endParaRPr>
              </a:p>
            </p:txBody>
          </p:sp>
        </p:grpSp>
      </p:grpSp>
      <p:sp>
        <p:nvSpPr>
          <p:cNvPr id="3" name="円/楕円 2"/>
          <p:cNvSpPr/>
          <p:nvPr/>
        </p:nvSpPr>
        <p:spPr>
          <a:xfrm>
            <a:off x="3464710" y="2785952"/>
            <a:ext cx="1080120" cy="64807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円/楕円 33"/>
          <p:cNvSpPr/>
          <p:nvPr/>
        </p:nvSpPr>
        <p:spPr>
          <a:xfrm>
            <a:off x="5681620" y="3803554"/>
            <a:ext cx="1080120" cy="648072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4" name="グループ化 43"/>
          <p:cNvGrpSpPr/>
          <p:nvPr/>
        </p:nvGrpSpPr>
        <p:grpSpPr>
          <a:xfrm>
            <a:off x="3956782" y="3443514"/>
            <a:ext cx="2264897" cy="360040"/>
            <a:chOff x="3837631" y="3645024"/>
            <a:chExt cx="2160240" cy="360040"/>
          </a:xfrm>
        </p:grpSpPr>
        <p:cxnSp>
          <p:nvCxnSpPr>
            <p:cNvPr id="19" name="直線コネクタ 18"/>
            <p:cNvCxnSpPr/>
            <p:nvPr/>
          </p:nvCxnSpPr>
          <p:spPr>
            <a:xfrm>
              <a:off x="3851920" y="3645024"/>
              <a:ext cx="0" cy="144016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>
              <a:off x="3837631" y="3789040"/>
              <a:ext cx="2160240" cy="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直線矢印コネクタ 42"/>
            <p:cNvCxnSpPr/>
            <p:nvPr/>
          </p:nvCxnSpPr>
          <p:spPr>
            <a:xfrm>
              <a:off x="5987782" y="3789040"/>
              <a:ext cx="0" cy="216024"/>
            </a:xfrm>
            <a:prstGeom prst="straightConnector1">
              <a:avLst/>
            </a:prstGeom>
            <a:ln w="31750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8" name="フローチャート: 処理 47"/>
          <p:cNvSpPr/>
          <p:nvPr/>
        </p:nvSpPr>
        <p:spPr>
          <a:xfrm>
            <a:off x="176392" y="2041930"/>
            <a:ext cx="2736304" cy="2440916"/>
          </a:xfrm>
          <a:prstGeom prst="flowChartProcess">
            <a:avLst/>
          </a:prstGeom>
          <a:solidFill>
            <a:srgbClr val="66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 smtClean="0">
                <a:solidFill>
                  <a:schemeClr val="tx1"/>
                </a:solidFill>
              </a:rPr>
              <a:t>左辺の－５が符号が変わって右辺に移った形になっている</a:t>
            </a:r>
            <a:r>
              <a:rPr kumimoji="1" lang="ja-JP" altLang="en-US" dirty="0" smtClean="0">
                <a:solidFill>
                  <a:schemeClr val="tx1"/>
                </a:solidFill>
              </a:rPr>
              <a:t>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3" name="フローチャート: 処理 52"/>
          <p:cNvSpPr/>
          <p:nvPr/>
        </p:nvSpPr>
        <p:spPr>
          <a:xfrm>
            <a:off x="155854" y="5367707"/>
            <a:ext cx="8736626" cy="1373661"/>
          </a:xfrm>
          <a:prstGeom prst="flowChartProcess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3200" dirty="0" smtClean="0">
                <a:solidFill>
                  <a:schemeClr val="tx1"/>
                </a:solidFill>
              </a:rPr>
              <a:t>等式では、一方の辺の項を、符号を変えて、他方の辺に移すことができる。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cxnSp>
        <p:nvCxnSpPr>
          <p:cNvPr id="50" name="直線矢印コネクタ 49"/>
          <p:cNvCxnSpPr/>
          <p:nvPr/>
        </p:nvCxnSpPr>
        <p:spPr>
          <a:xfrm>
            <a:off x="4640466" y="6309320"/>
            <a:ext cx="815381" cy="0"/>
          </a:xfrm>
          <a:prstGeom prst="straightConnector1">
            <a:avLst/>
          </a:prstGeom>
          <a:ln w="412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正方形/長方形 38"/>
          <p:cNvSpPr>
            <a:spLocks noChangeArrowheads="1"/>
          </p:cNvSpPr>
          <p:nvPr/>
        </p:nvSpPr>
        <p:spPr bwMode="auto">
          <a:xfrm>
            <a:off x="5559118" y="5968812"/>
            <a:ext cx="1989359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dirty="0" smtClean="0">
                <a:solidFill>
                  <a:srgbClr val="0070C0"/>
                </a:solidFill>
                <a:latin typeface="ＭＳ Ｐゴシック" charset="-128"/>
              </a:rPr>
              <a:t>移項</a:t>
            </a:r>
            <a:r>
              <a:rPr lang="ja-JP" altLang="en-US" dirty="0">
                <a:solidFill>
                  <a:srgbClr val="0070C0"/>
                </a:solidFill>
                <a:latin typeface="ＭＳ Ｐゴシック" charset="-128"/>
              </a:rPr>
              <a:t>する</a:t>
            </a:r>
          </a:p>
        </p:txBody>
      </p:sp>
    </p:spTree>
    <p:extLst>
      <p:ext uri="{BB962C8B-B14F-4D97-AF65-F5344CB8AC3E}">
        <p14:creationId xmlns:p14="http://schemas.microsoft.com/office/powerpoint/2010/main" val="3346836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5.78035E-7 L 5E-6 -0.13965 " pathEditMode="relative" rAng="0" ptsTypes="AA">
                                      <p:cBhvr>
                                        <p:cTn id="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98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4" grpId="0" animBg="1"/>
      <p:bldP spid="48" grpId="0" animBg="1"/>
      <p:bldP spid="53" grpId="0" animBg="1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フローチャート : 代替処理 89"/>
          <p:cNvSpPr/>
          <p:nvPr/>
        </p:nvSpPr>
        <p:spPr>
          <a:xfrm>
            <a:off x="210626" y="188640"/>
            <a:ext cx="4706738" cy="576064"/>
          </a:xfrm>
          <a:prstGeom prst="flowChartAlternateProcess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200" dirty="0" smtClean="0">
                <a:solidFill>
                  <a:schemeClr val="tx1"/>
                </a:solidFill>
              </a:rPr>
              <a:t>移項して方程式を解こう</a:t>
            </a:r>
            <a:endParaRPr lang="ja-JP" altLang="en-US" sz="3200" dirty="0">
              <a:solidFill>
                <a:schemeClr val="tx1"/>
              </a:solidFill>
            </a:endParaRPr>
          </a:p>
        </p:txBody>
      </p:sp>
      <p:grpSp>
        <p:nvGrpSpPr>
          <p:cNvPr id="7" name="グループ化 6"/>
          <p:cNvGrpSpPr/>
          <p:nvPr/>
        </p:nvGrpSpPr>
        <p:grpSpPr>
          <a:xfrm>
            <a:off x="1387370" y="2239453"/>
            <a:ext cx="2690385" cy="656586"/>
            <a:chOff x="1387370" y="2239453"/>
            <a:chExt cx="2690385" cy="656586"/>
          </a:xfrm>
        </p:grpSpPr>
        <p:pic>
          <p:nvPicPr>
            <p:cNvPr id="9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87370" y="2458084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27" name="グループ化 26"/>
            <p:cNvGrpSpPr/>
            <p:nvPr/>
          </p:nvGrpSpPr>
          <p:grpSpPr>
            <a:xfrm>
              <a:off x="1989949" y="2239453"/>
              <a:ext cx="1767684" cy="656586"/>
              <a:chOff x="2733994" y="3125294"/>
              <a:chExt cx="1767684" cy="656586"/>
            </a:xfrm>
          </p:grpSpPr>
          <p:sp>
            <p:nvSpPr>
              <p:cNvPr id="95" name="正方形/長方形 38"/>
              <p:cNvSpPr>
                <a:spLocks noChangeArrowheads="1"/>
              </p:cNvSpPr>
              <p:nvPr/>
            </p:nvSpPr>
            <p:spPr bwMode="auto">
              <a:xfrm>
                <a:off x="3339011" y="3125294"/>
                <a:ext cx="1162667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３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97" name="正方形/長方形 38"/>
              <p:cNvSpPr>
                <a:spLocks noChangeArrowheads="1"/>
              </p:cNvSpPr>
              <p:nvPr/>
            </p:nvSpPr>
            <p:spPr bwMode="auto">
              <a:xfrm>
                <a:off x="2733994" y="3135549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101" name="正方形/長方形 38"/>
            <p:cNvSpPr>
              <a:spLocks noChangeArrowheads="1"/>
            </p:cNvSpPr>
            <p:nvPr/>
          </p:nvSpPr>
          <p:spPr bwMode="auto">
            <a:xfrm>
              <a:off x="3093019" y="2248979"/>
              <a:ext cx="9847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FF0000"/>
                  </a:solidFill>
                  <a:latin typeface="ＭＳ Ｐゴシック" charset="-128"/>
                </a:rPr>
                <a:t>＋９</a:t>
              </a:r>
              <a:endParaRPr lang="ja-JP" altLang="en-US" sz="3600" dirty="0">
                <a:solidFill>
                  <a:srgbClr val="FF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1377276" y="2958008"/>
            <a:ext cx="2272028" cy="664623"/>
            <a:chOff x="1179633" y="1999479"/>
            <a:chExt cx="2272028" cy="664623"/>
          </a:xfrm>
        </p:grpSpPr>
        <p:sp>
          <p:nvSpPr>
            <p:cNvPr id="104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108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79633" y="222331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0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5574301" y="2209296"/>
            <a:ext cx="3366811" cy="686708"/>
            <a:chOff x="5574301" y="2209296"/>
            <a:chExt cx="3366811" cy="686708"/>
          </a:xfrm>
        </p:grpSpPr>
        <p:pic>
          <p:nvPicPr>
            <p:cNvPr id="36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74301" y="2411599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8" name="グループ化 37"/>
            <p:cNvGrpSpPr/>
            <p:nvPr/>
          </p:nvGrpSpPr>
          <p:grpSpPr>
            <a:xfrm>
              <a:off x="6172363" y="2209296"/>
              <a:ext cx="2043294" cy="686708"/>
              <a:chOff x="2733994" y="3135549"/>
              <a:chExt cx="2043294" cy="686708"/>
            </a:xfrm>
          </p:grpSpPr>
          <p:sp>
            <p:nvSpPr>
              <p:cNvPr id="39" name="正方形/長方形 38"/>
              <p:cNvSpPr>
                <a:spLocks noChangeArrowheads="1"/>
              </p:cNvSpPr>
              <p:nvPr/>
            </p:nvSpPr>
            <p:spPr bwMode="auto">
              <a:xfrm>
                <a:off x="3313599" y="3175926"/>
                <a:ext cx="1463689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－１０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40" name="正方形/長方形 38"/>
              <p:cNvSpPr>
                <a:spLocks noChangeArrowheads="1"/>
              </p:cNvSpPr>
              <p:nvPr/>
            </p:nvSpPr>
            <p:spPr bwMode="auto">
              <a:xfrm>
                <a:off x="2733994" y="3135549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42" name="正方形/長方形 38"/>
            <p:cNvSpPr>
              <a:spLocks noChangeArrowheads="1"/>
            </p:cNvSpPr>
            <p:nvPr/>
          </p:nvSpPr>
          <p:spPr bwMode="auto">
            <a:xfrm>
              <a:off x="7956376" y="2229485"/>
              <a:ext cx="98473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FF0000"/>
                  </a:solidFill>
                  <a:latin typeface="ＭＳ Ｐゴシック" charset="-128"/>
                </a:rPr>
                <a:t>＋８</a:t>
              </a:r>
              <a:endParaRPr lang="ja-JP" altLang="en-US" sz="3600" dirty="0">
                <a:solidFill>
                  <a:srgbClr val="FF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43" name="グループ化 42"/>
          <p:cNvGrpSpPr/>
          <p:nvPr/>
        </p:nvGrpSpPr>
        <p:grpSpPr>
          <a:xfrm>
            <a:off x="5597528" y="2980401"/>
            <a:ext cx="2186303" cy="664623"/>
            <a:chOff x="1265358" y="1999479"/>
            <a:chExt cx="2186303" cy="664623"/>
          </a:xfrm>
        </p:grpSpPr>
        <p:sp>
          <p:nvSpPr>
            <p:cNvPr id="44" name="正方形/長方形 38"/>
            <p:cNvSpPr>
              <a:spLocks noChangeArrowheads="1"/>
            </p:cNvSpPr>
            <p:nvPr/>
          </p:nvSpPr>
          <p:spPr bwMode="auto">
            <a:xfrm>
              <a:off x="2488411" y="1999479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45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3" name="グループ化 2"/>
          <p:cNvGrpSpPr/>
          <p:nvPr/>
        </p:nvGrpSpPr>
        <p:grpSpPr>
          <a:xfrm>
            <a:off x="107504" y="1134161"/>
            <a:ext cx="3620352" cy="1019567"/>
            <a:chOff x="107504" y="1134161"/>
            <a:chExt cx="3620352" cy="1019567"/>
          </a:xfrm>
        </p:grpSpPr>
        <p:grpSp>
          <p:nvGrpSpPr>
            <p:cNvPr id="26" name="グループ化 25"/>
            <p:cNvGrpSpPr/>
            <p:nvPr/>
          </p:nvGrpSpPr>
          <p:grpSpPr>
            <a:xfrm>
              <a:off x="491536" y="1495196"/>
              <a:ext cx="3236320" cy="658532"/>
              <a:chOff x="1265358" y="2003738"/>
              <a:chExt cx="3236320" cy="658532"/>
            </a:xfrm>
          </p:grpSpPr>
          <p:sp>
            <p:nvSpPr>
              <p:cNvPr id="85" name="正方形/長方形 38"/>
              <p:cNvSpPr>
                <a:spLocks noChangeArrowheads="1"/>
              </p:cNvSpPr>
              <p:nvPr/>
            </p:nvSpPr>
            <p:spPr bwMode="auto">
              <a:xfrm>
                <a:off x="3339011" y="2003738"/>
                <a:ext cx="1162667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３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grpSp>
            <p:nvGrpSpPr>
              <p:cNvPr id="15" name="グループ化 14"/>
              <p:cNvGrpSpPr/>
              <p:nvPr/>
            </p:nvGrpSpPr>
            <p:grpSpPr>
              <a:xfrm>
                <a:off x="1265358" y="2015939"/>
                <a:ext cx="1388354" cy="646331"/>
                <a:chOff x="1691680" y="5974352"/>
                <a:chExt cx="1388354" cy="646331"/>
              </a:xfrm>
            </p:grpSpPr>
            <p:pic>
              <p:nvPicPr>
                <p:cNvPr id="87" name="Picture 100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1680" y="6172200"/>
                  <a:ext cx="400848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88" name="正方形/長方形 38"/>
                <p:cNvSpPr>
                  <a:spLocks noChangeArrowheads="1"/>
                </p:cNvSpPr>
                <p:nvPr/>
              </p:nvSpPr>
              <p:spPr bwMode="auto">
                <a:xfrm>
                  <a:off x="2095298" y="5974352"/>
                  <a:ext cx="984736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3600" dirty="0" smtClean="0">
                      <a:solidFill>
                        <a:srgbClr val="000000"/>
                      </a:solidFill>
                      <a:latin typeface="ＭＳ Ｐゴシック" charset="-128"/>
                    </a:rPr>
                    <a:t>－９</a:t>
                  </a:r>
                  <a:endParaRPr lang="ja-JP" altLang="en-US" sz="3600" dirty="0">
                    <a:solidFill>
                      <a:srgbClr val="000000"/>
                    </a:solidFill>
                    <a:latin typeface="ＭＳ Ｐゴシック" charset="-128"/>
                  </a:endParaRPr>
                </a:p>
              </p:txBody>
            </p:sp>
          </p:grpSp>
          <p:sp>
            <p:nvSpPr>
              <p:cNvPr id="89" name="正方形/長方形 38"/>
              <p:cNvSpPr>
                <a:spLocks noChangeArrowheads="1"/>
              </p:cNvSpPr>
              <p:nvPr/>
            </p:nvSpPr>
            <p:spPr bwMode="auto">
              <a:xfrm>
                <a:off x="2733994" y="2013993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2" name="正方形/長方形 1"/>
            <p:cNvSpPr/>
            <p:nvPr/>
          </p:nvSpPr>
          <p:spPr>
            <a:xfrm>
              <a:off x="107504" y="1134161"/>
              <a:ext cx="7024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ja-JP" altLang="en-US" sz="2400" dirty="0">
                  <a:solidFill>
                    <a:prstClr val="black"/>
                  </a:solidFill>
                </a:rPr>
                <a:t>（１）</a:t>
              </a:r>
            </a:p>
          </p:txBody>
        </p:sp>
      </p:grpSp>
      <p:grpSp>
        <p:nvGrpSpPr>
          <p:cNvPr id="4" name="グループ化 3"/>
          <p:cNvGrpSpPr/>
          <p:nvPr/>
        </p:nvGrpSpPr>
        <p:grpSpPr>
          <a:xfrm>
            <a:off x="4415097" y="1157873"/>
            <a:ext cx="3800560" cy="1054767"/>
            <a:chOff x="4415097" y="1157873"/>
            <a:chExt cx="3800560" cy="1054767"/>
          </a:xfrm>
        </p:grpSpPr>
        <p:grpSp>
          <p:nvGrpSpPr>
            <p:cNvPr id="29" name="グループ化 28"/>
            <p:cNvGrpSpPr/>
            <p:nvPr/>
          </p:nvGrpSpPr>
          <p:grpSpPr>
            <a:xfrm>
              <a:off x="4678315" y="1554108"/>
              <a:ext cx="3537342" cy="658532"/>
              <a:chOff x="1265358" y="2003738"/>
              <a:chExt cx="3537342" cy="658532"/>
            </a:xfrm>
          </p:grpSpPr>
          <p:sp>
            <p:nvSpPr>
              <p:cNvPr id="30" name="正方形/長方形 38"/>
              <p:cNvSpPr>
                <a:spLocks noChangeArrowheads="1"/>
              </p:cNvSpPr>
              <p:nvPr/>
            </p:nvSpPr>
            <p:spPr bwMode="auto">
              <a:xfrm>
                <a:off x="3339011" y="2003738"/>
                <a:ext cx="1463689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－１０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grpSp>
            <p:nvGrpSpPr>
              <p:cNvPr id="31" name="グループ化 30"/>
              <p:cNvGrpSpPr/>
              <p:nvPr/>
            </p:nvGrpSpPr>
            <p:grpSpPr>
              <a:xfrm>
                <a:off x="1265358" y="2015939"/>
                <a:ext cx="1388354" cy="646331"/>
                <a:chOff x="1691680" y="5974352"/>
                <a:chExt cx="1388354" cy="646331"/>
              </a:xfrm>
            </p:grpSpPr>
            <p:pic>
              <p:nvPicPr>
                <p:cNvPr id="33" name="Picture 100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691680" y="6172200"/>
                  <a:ext cx="400848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34" name="正方形/長方形 38"/>
                <p:cNvSpPr>
                  <a:spLocks noChangeArrowheads="1"/>
                </p:cNvSpPr>
                <p:nvPr/>
              </p:nvSpPr>
              <p:spPr bwMode="auto">
                <a:xfrm>
                  <a:off x="2095298" y="5974352"/>
                  <a:ext cx="984736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3600" dirty="0" smtClean="0">
                      <a:solidFill>
                        <a:srgbClr val="000000"/>
                      </a:solidFill>
                      <a:latin typeface="ＭＳ Ｐゴシック" charset="-128"/>
                    </a:rPr>
                    <a:t>－８</a:t>
                  </a:r>
                  <a:endParaRPr lang="ja-JP" altLang="en-US" sz="3600" dirty="0">
                    <a:solidFill>
                      <a:srgbClr val="000000"/>
                    </a:solidFill>
                    <a:latin typeface="ＭＳ Ｐゴシック" charset="-128"/>
                  </a:endParaRPr>
                </a:p>
              </p:txBody>
            </p:sp>
          </p:grpSp>
          <p:sp>
            <p:nvSpPr>
              <p:cNvPr id="32" name="正方形/長方形 38"/>
              <p:cNvSpPr>
                <a:spLocks noChangeArrowheads="1"/>
              </p:cNvSpPr>
              <p:nvPr/>
            </p:nvSpPr>
            <p:spPr bwMode="auto">
              <a:xfrm>
                <a:off x="2733994" y="2013993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47" name="正方形/長方形 46"/>
            <p:cNvSpPr/>
            <p:nvPr/>
          </p:nvSpPr>
          <p:spPr>
            <a:xfrm>
              <a:off x="4415097" y="1157873"/>
              <a:ext cx="7024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ja-JP" altLang="en-US" sz="2400" dirty="0" smtClean="0">
                  <a:solidFill>
                    <a:prstClr val="black"/>
                  </a:solidFill>
                </a:rPr>
                <a:t>（２）</a:t>
              </a:r>
              <a:endParaRPr lang="ja-JP" altLang="en-US" sz="2400" dirty="0">
                <a:solidFill>
                  <a:prstClr val="black"/>
                </a:solidFill>
              </a:endParaRPr>
            </a:p>
          </p:txBody>
        </p:sp>
      </p:grpSp>
      <p:grpSp>
        <p:nvGrpSpPr>
          <p:cNvPr id="50" name="グループ化 49"/>
          <p:cNvGrpSpPr/>
          <p:nvPr/>
        </p:nvGrpSpPr>
        <p:grpSpPr>
          <a:xfrm>
            <a:off x="1493061" y="5882338"/>
            <a:ext cx="2186303" cy="671581"/>
            <a:chOff x="1265358" y="2017771"/>
            <a:chExt cx="2186303" cy="671581"/>
          </a:xfrm>
        </p:grpSpPr>
        <p:sp>
          <p:nvSpPr>
            <p:cNvPr id="51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52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3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67753" y="4025255"/>
            <a:ext cx="3686671" cy="970914"/>
            <a:chOff x="67753" y="4025255"/>
            <a:chExt cx="3686671" cy="970914"/>
          </a:xfrm>
        </p:grpSpPr>
        <p:sp>
          <p:nvSpPr>
            <p:cNvPr id="48" name="正方形/長方形 47"/>
            <p:cNvSpPr/>
            <p:nvPr/>
          </p:nvSpPr>
          <p:spPr>
            <a:xfrm>
              <a:off x="67753" y="4025255"/>
              <a:ext cx="7024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ja-JP" altLang="en-US" sz="2400" dirty="0" smtClean="0">
                  <a:solidFill>
                    <a:prstClr val="black"/>
                  </a:solidFill>
                </a:rPr>
                <a:t>（３）</a:t>
              </a:r>
              <a:endParaRPr lang="ja-JP" altLang="en-US" sz="2400" dirty="0">
                <a:solidFill>
                  <a:prstClr val="black"/>
                </a:solidFill>
              </a:endParaRPr>
            </a:p>
          </p:txBody>
        </p:sp>
        <p:grpSp>
          <p:nvGrpSpPr>
            <p:cNvPr id="54" name="グループ化 53"/>
            <p:cNvGrpSpPr/>
            <p:nvPr/>
          </p:nvGrpSpPr>
          <p:grpSpPr>
            <a:xfrm>
              <a:off x="578445" y="4337637"/>
              <a:ext cx="3175979" cy="658532"/>
              <a:chOff x="1483068" y="2003738"/>
              <a:chExt cx="3175979" cy="658532"/>
            </a:xfrm>
          </p:grpSpPr>
          <p:sp>
            <p:nvSpPr>
              <p:cNvPr id="55" name="正方形/長方形 38"/>
              <p:cNvSpPr>
                <a:spLocks noChangeArrowheads="1"/>
              </p:cNvSpPr>
              <p:nvPr/>
            </p:nvSpPr>
            <p:spPr bwMode="auto">
              <a:xfrm>
                <a:off x="3577136" y="2003738"/>
                <a:ext cx="108191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１５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grpSp>
            <p:nvGrpSpPr>
              <p:cNvPr id="56" name="グループ化 55"/>
              <p:cNvGrpSpPr/>
              <p:nvPr/>
            </p:nvGrpSpPr>
            <p:grpSpPr>
              <a:xfrm>
                <a:off x="1483068" y="2015939"/>
                <a:ext cx="1330005" cy="646331"/>
                <a:chOff x="1909390" y="5974352"/>
                <a:chExt cx="1330005" cy="646331"/>
              </a:xfrm>
            </p:grpSpPr>
            <p:pic>
              <p:nvPicPr>
                <p:cNvPr id="58" name="Picture 100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9390" y="6172200"/>
                  <a:ext cx="400848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59" name="正方形/長方形 38"/>
                <p:cNvSpPr>
                  <a:spLocks noChangeArrowheads="1"/>
                </p:cNvSpPr>
                <p:nvPr/>
              </p:nvSpPr>
              <p:spPr bwMode="auto">
                <a:xfrm>
                  <a:off x="2283979" y="5974352"/>
                  <a:ext cx="955416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3600" dirty="0" smtClean="0">
                      <a:solidFill>
                        <a:srgbClr val="000000"/>
                      </a:solidFill>
                      <a:latin typeface="ＭＳ Ｐゴシック" charset="-128"/>
                    </a:rPr>
                    <a:t>＋７</a:t>
                  </a:r>
                  <a:endParaRPr lang="ja-JP" altLang="en-US" sz="3600" dirty="0">
                    <a:solidFill>
                      <a:srgbClr val="000000"/>
                    </a:solidFill>
                    <a:latin typeface="ＭＳ Ｐゴシック" charset="-128"/>
                  </a:endParaRPr>
                </a:p>
              </p:txBody>
            </p:sp>
          </p:grpSp>
          <p:sp>
            <p:nvSpPr>
              <p:cNvPr id="57" name="正方形/長方形 38"/>
              <p:cNvSpPr>
                <a:spLocks noChangeArrowheads="1"/>
              </p:cNvSpPr>
              <p:nvPr/>
            </p:nvSpPr>
            <p:spPr bwMode="auto">
              <a:xfrm>
                <a:off x="2934019" y="2013993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</p:grpSp>
      <p:grpSp>
        <p:nvGrpSpPr>
          <p:cNvPr id="9" name="グループ化 8"/>
          <p:cNvGrpSpPr/>
          <p:nvPr/>
        </p:nvGrpSpPr>
        <p:grpSpPr>
          <a:xfrm>
            <a:off x="1441456" y="5149376"/>
            <a:ext cx="3093808" cy="661609"/>
            <a:chOff x="1441456" y="5149376"/>
            <a:chExt cx="3093808" cy="661609"/>
          </a:xfrm>
        </p:grpSpPr>
        <p:pic>
          <p:nvPicPr>
            <p:cNvPr id="61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41456" y="5363994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63" name="グループ化 62"/>
            <p:cNvGrpSpPr/>
            <p:nvPr/>
          </p:nvGrpSpPr>
          <p:grpSpPr>
            <a:xfrm>
              <a:off x="2051720" y="5154399"/>
              <a:ext cx="1686928" cy="656586"/>
              <a:chOff x="2733994" y="3125294"/>
              <a:chExt cx="1686928" cy="656586"/>
            </a:xfrm>
          </p:grpSpPr>
          <p:sp>
            <p:nvSpPr>
              <p:cNvPr id="64" name="正方形/長方形 38"/>
              <p:cNvSpPr>
                <a:spLocks noChangeArrowheads="1"/>
              </p:cNvSpPr>
              <p:nvPr/>
            </p:nvSpPr>
            <p:spPr bwMode="auto">
              <a:xfrm>
                <a:off x="3339011" y="3125294"/>
                <a:ext cx="108191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１５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66" name="正方形/長方形 38"/>
              <p:cNvSpPr>
                <a:spLocks noChangeArrowheads="1"/>
              </p:cNvSpPr>
              <p:nvPr/>
            </p:nvSpPr>
            <p:spPr bwMode="auto">
              <a:xfrm>
                <a:off x="2733994" y="3135549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68" name="正方形/長方形 38"/>
            <p:cNvSpPr>
              <a:spLocks noChangeArrowheads="1"/>
            </p:cNvSpPr>
            <p:nvPr/>
          </p:nvSpPr>
          <p:spPr bwMode="auto">
            <a:xfrm>
              <a:off x="3428211" y="5149376"/>
              <a:ext cx="110705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FF0000"/>
                  </a:solidFill>
                  <a:latin typeface="ＭＳ Ｐゴシック" charset="-128"/>
                </a:rPr>
                <a:t>－７</a:t>
              </a:r>
              <a:endParaRPr lang="ja-JP" altLang="en-US" sz="3600" dirty="0">
                <a:solidFill>
                  <a:srgbClr val="FF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69" name="グループ化 68"/>
          <p:cNvGrpSpPr/>
          <p:nvPr/>
        </p:nvGrpSpPr>
        <p:grpSpPr>
          <a:xfrm>
            <a:off x="5738174" y="5840913"/>
            <a:ext cx="2186303" cy="659181"/>
            <a:chOff x="1265358" y="2004921"/>
            <a:chExt cx="2186303" cy="659181"/>
          </a:xfrm>
        </p:grpSpPr>
        <p:sp>
          <p:nvSpPr>
            <p:cNvPr id="70" name="正方形/長方形 38"/>
            <p:cNvSpPr>
              <a:spLocks noChangeArrowheads="1"/>
            </p:cNvSpPr>
            <p:nvPr/>
          </p:nvSpPr>
          <p:spPr bwMode="auto">
            <a:xfrm>
              <a:off x="2488411" y="2004921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</a:t>
              </a:r>
              <a:r>
                <a:rPr lang="ja-JP" altLang="en-US" sz="3600" dirty="0">
                  <a:solidFill>
                    <a:srgbClr val="000000"/>
                  </a:solidFill>
                  <a:latin typeface="ＭＳ Ｐゴシック" charset="-128"/>
                </a:rPr>
                <a:t>４</a:t>
              </a:r>
            </a:p>
          </p:txBody>
        </p:sp>
        <p:pic>
          <p:nvPicPr>
            <p:cNvPr id="71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2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4448449" y="4077072"/>
            <a:ext cx="2901437" cy="919097"/>
            <a:chOff x="4448449" y="4077072"/>
            <a:chExt cx="2901437" cy="919097"/>
          </a:xfrm>
        </p:grpSpPr>
        <p:sp>
          <p:nvSpPr>
            <p:cNvPr id="49" name="正方形/長方形 48"/>
            <p:cNvSpPr/>
            <p:nvPr/>
          </p:nvSpPr>
          <p:spPr>
            <a:xfrm>
              <a:off x="4448449" y="4077072"/>
              <a:ext cx="70243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>
                <a:defRPr/>
              </a:pPr>
              <a:r>
                <a:rPr lang="ja-JP" altLang="en-US" sz="2400" dirty="0" smtClean="0">
                  <a:solidFill>
                    <a:prstClr val="black"/>
                  </a:solidFill>
                </a:rPr>
                <a:t>（４）</a:t>
              </a:r>
              <a:endParaRPr lang="ja-JP" altLang="en-US" sz="2400" dirty="0">
                <a:solidFill>
                  <a:prstClr val="black"/>
                </a:solidFill>
              </a:endParaRPr>
            </a:p>
          </p:txBody>
        </p:sp>
        <p:grpSp>
          <p:nvGrpSpPr>
            <p:cNvPr id="73" name="グループ化 72"/>
            <p:cNvGrpSpPr/>
            <p:nvPr/>
          </p:nvGrpSpPr>
          <p:grpSpPr>
            <a:xfrm>
              <a:off x="4780922" y="4337637"/>
              <a:ext cx="2568964" cy="658532"/>
              <a:chOff x="1483068" y="2003738"/>
              <a:chExt cx="2568964" cy="658532"/>
            </a:xfrm>
          </p:grpSpPr>
          <p:sp>
            <p:nvSpPr>
              <p:cNvPr id="74" name="正方形/長方形 38"/>
              <p:cNvSpPr>
                <a:spLocks noChangeArrowheads="1"/>
              </p:cNvSpPr>
              <p:nvPr/>
            </p:nvSpPr>
            <p:spPr bwMode="auto">
              <a:xfrm>
                <a:off x="3511077" y="2003738"/>
                <a:ext cx="540955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２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grpSp>
            <p:nvGrpSpPr>
              <p:cNvPr id="75" name="グループ化 74"/>
              <p:cNvGrpSpPr/>
              <p:nvPr/>
            </p:nvGrpSpPr>
            <p:grpSpPr>
              <a:xfrm>
                <a:off x="1483068" y="2015939"/>
                <a:ext cx="1519270" cy="646331"/>
                <a:chOff x="1909390" y="5974352"/>
                <a:chExt cx="1519270" cy="646331"/>
              </a:xfrm>
            </p:grpSpPr>
            <p:pic>
              <p:nvPicPr>
                <p:cNvPr id="77" name="Picture 100"/>
                <p:cNvPicPr>
                  <a:picLocks noChangeAspect="1" noChangeArrowheads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909390" y="6172200"/>
                  <a:ext cx="400848" cy="304800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</p:pic>
            <p:sp>
              <p:nvSpPr>
                <p:cNvPr id="78" name="正方形/長方形 38"/>
                <p:cNvSpPr>
                  <a:spLocks noChangeArrowheads="1"/>
                </p:cNvSpPr>
                <p:nvPr/>
              </p:nvSpPr>
              <p:spPr bwMode="auto">
                <a:xfrm>
                  <a:off x="2411808" y="5974352"/>
                  <a:ext cx="1016852" cy="646331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wrap="square">
                  <a:spAutoFit/>
                </a:bodyPr>
                <a:lstStyle>
                  <a:lvl1pPr eaLnBrk="0" hangingPunct="0">
                    <a:spcBef>
                      <a:spcPct val="20000"/>
                    </a:spcBef>
                    <a:buChar char="•"/>
                    <a:defRPr kumimoji="1" sz="32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1pPr>
                  <a:lvl2pPr marL="742950" indent="-285750" eaLnBrk="0" hangingPunct="0">
                    <a:spcBef>
                      <a:spcPct val="20000"/>
                    </a:spcBef>
                    <a:buChar char="–"/>
                    <a:defRPr kumimoji="1" sz="28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2pPr>
                  <a:lvl3pPr marL="1143000" indent="-228600" eaLnBrk="0" hangingPunct="0">
                    <a:spcBef>
                      <a:spcPct val="20000"/>
                    </a:spcBef>
                    <a:buChar char="•"/>
                    <a:defRPr kumimoji="1" sz="24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3pPr>
                  <a:lvl4pPr marL="1600200" indent="-228600" eaLnBrk="0" hangingPunct="0">
                    <a:spcBef>
                      <a:spcPct val="20000"/>
                    </a:spcBef>
                    <a:buChar char="–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4pPr>
                  <a:lvl5pPr marL="2057400" indent="-228600" eaLnBrk="0" hangingPunct="0">
                    <a:spcBef>
                      <a:spcPct val="20000"/>
                    </a:spcBef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har char="»"/>
                    <a:defRPr kumimoji="1" sz="2000">
                      <a:solidFill>
                        <a:schemeClr val="tx1"/>
                      </a:solidFill>
                      <a:latin typeface="Arial" charset="0"/>
                      <a:ea typeface="ＭＳ Ｐゴシック" charset="-128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r>
                    <a:rPr lang="ja-JP" altLang="en-US" sz="3600" dirty="0" smtClean="0">
                      <a:solidFill>
                        <a:srgbClr val="000000"/>
                      </a:solidFill>
                      <a:latin typeface="ＭＳ Ｐゴシック" charset="-128"/>
                    </a:rPr>
                    <a:t>＋６</a:t>
                  </a:r>
                  <a:endParaRPr lang="ja-JP" altLang="en-US" sz="3600" dirty="0">
                    <a:solidFill>
                      <a:srgbClr val="000000"/>
                    </a:solidFill>
                    <a:latin typeface="ＭＳ Ｐゴシック" charset="-128"/>
                  </a:endParaRPr>
                </a:p>
              </p:txBody>
            </p:sp>
          </p:grpSp>
          <p:sp>
            <p:nvSpPr>
              <p:cNvPr id="76" name="正方形/長方形 38"/>
              <p:cNvSpPr>
                <a:spLocks noChangeArrowheads="1"/>
              </p:cNvSpPr>
              <p:nvPr/>
            </p:nvSpPr>
            <p:spPr bwMode="auto">
              <a:xfrm>
                <a:off x="2930330" y="2013993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</p:grpSp>
      <p:grpSp>
        <p:nvGrpSpPr>
          <p:cNvPr id="10" name="グループ化 9"/>
          <p:cNvGrpSpPr/>
          <p:nvPr/>
        </p:nvGrpSpPr>
        <p:grpSpPr>
          <a:xfrm>
            <a:off x="5657814" y="5149376"/>
            <a:ext cx="2802618" cy="661609"/>
            <a:chOff x="5657814" y="5149376"/>
            <a:chExt cx="2802618" cy="661609"/>
          </a:xfrm>
        </p:grpSpPr>
        <p:pic>
          <p:nvPicPr>
            <p:cNvPr id="80" name="Picture 100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57814" y="536774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82" name="グループ化 81"/>
            <p:cNvGrpSpPr/>
            <p:nvPr/>
          </p:nvGrpSpPr>
          <p:grpSpPr>
            <a:xfrm>
              <a:off x="6238140" y="5154399"/>
              <a:ext cx="1686928" cy="656586"/>
              <a:chOff x="2733994" y="3125294"/>
              <a:chExt cx="1686928" cy="656586"/>
            </a:xfrm>
          </p:grpSpPr>
          <p:sp>
            <p:nvSpPr>
              <p:cNvPr id="83" name="正方形/長方形 38"/>
              <p:cNvSpPr>
                <a:spLocks noChangeArrowheads="1"/>
              </p:cNvSpPr>
              <p:nvPr/>
            </p:nvSpPr>
            <p:spPr bwMode="auto">
              <a:xfrm>
                <a:off x="3339011" y="3125294"/>
                <a:ext cx="108191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２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84" name="正方形/長方形 38"/>
              <p:cNvSpPr>
                <a:spLocks noChangeArrowheads="1"/>
              </p:cNvSpPr>
              <p:nvPr/>
            </p:nvSpPr>
            <p:spPr bwMode="auto">
              <a:xfrm>
                <a:off x="2733994" y="3135549"/>
                <a:ext cx="66095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＝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91" name="正方形/長方形 38"/>
            <p:cNvSpPr>
              <a:spLocks noChangeArrowheads="1"/>
            </p:cNvSpPr>
            <p:nvPr/>
          </p:nvSpPr>
          <p:spPr bwMode="auto">
            <a:xfrm>
              <a:off x="7353379" y="5149376"/>
              <a:ext cx="110705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FF0000"/>
                  </a:solidFill>
                  <a:latin typeface="ＭＳ Ｐゴシック" charset="-128"/>
                </a:rPr>
                <a:t>－６</a:t>
              </a:r>
              <a:endParaRPr lang="ja-JP" altLang="en-US" sz="3600" dirty="0">
                <a:solidFill>
                  <a:srgbClr val="FF0000"/>
                </a:solidFill>
                <a:latin typeface="ＭＳ Ｐゴシック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450889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1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1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フローチャート : 代替処理 27"/>
          <p:cNvSpPr/>
          <p:nvPr/>
        </p:nvSpPr>
        <p:spPr>
          <a:xfrm>
            <a:off x="245353" y="188640"/>
            <a:ext cx="1555981" cy="504056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学習課題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94727" y="836712"/>
            <a:ext cx="78630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3200" dirty="0" smtClean="0">
                <a:solidFill>
                  <a:prstClr val="black"/>
                </a:solidFill>
              </a:rPr>
              <a:t>移項と等式の性質を使って、方程式を解こう。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grpSp>
        <p:nvGrpSpPr>
          <p:cNvPr id="43" name="グループ化 42"/>
          <p:cNvGrpSpPr/>
          <p:nvPr/>
        </p:nvGrpSpPr>
        <p:grpSpPr>
          <a:xfrm>
            <a:off x="4272726" y="3477767"/>
            <a:ext cx="2186303" cy="671581"/>
            <a:chOff x="1265358" y="2017771"/>
            <a:chExt cx="2186303" cy="671581"/>
          </a:xfrm>
        </p:grpSpPr>
        <p:sp>
          <p:nvSpPr>
            <p:cNvPr id="44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96325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８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45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65358" y="2213787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6" name="正方形/長方形 38"/>
            <p:cNvSpPr>
              <a:spLocks noChangeArrowheads="1"/>
            </p:cNvSpPr>
            <p:nvPr/>
          </p:nvSpPr>
          <p:spPr bwMode="auto">
            <a:xfrm>
              <a:off x="1836143" y="2017771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49" name="グループ化 48"/>
          <p:cNvGrpSpPr/>
          <p:nvPr/>
        </p:nvGrpSpPr>
        <p:grpSpPr>
          <a:xfrm>
            <a:off x="2706663" y="1942591"/>
            <a:ext cx="3384376" cy="668057"/>
            <a:chOff x="631596" y="1984688"/>
            <a:chExt cx="3384376" cy="668057"/>
          </a:xfrm>
        </p:grpSpPr>
        <p:sp>
          <p:nvSpPr>
            <p:cNvPr id="50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67696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９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631596" y="2001860"/>
              <a:ext cx="2263371" cy="650885"/>
              <a:chOff x="1057918" y="5960273"/>
              <a:chExt cx="2263371" cy="650885"/>
            </a:xfrm>
          </p:grpSpPr>
          <p:pic>
            <p:nvPicPr>
              <p:cNvPr id="61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0472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" name="正方形/長方形 38"/>
              <p:cNvSpPr>
                <a:spLocks noChangeArrowheads="1"/>
              </p:cNvSpPr>
              <p:nvPr/>
            </p:nvSpPr>
            <p:spPr bwMode="auto">
              <a:xfrm>
                <a:off x="1955061" y="5964827"/>
                <a:ext cx="1366228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－１５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79" name="正方形/長方形 38"/>
              <p:cNvSpPr>
                <a:spLocks noChangeArrowheads="1"/>
              </p:cNvSpPr>
              <p:nvPr/>
            </p:nvSpPr>
            <p:spPr bwMode="auto">
              <a:xfrm>
                <a:off x="1057918" y="5960273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smtClean="0">
                    <a:solidFill>
                      <a:srgbClr val="000000"/>
                    </a:solidFill>
                    <a:latin typeface="ＭＳ Ｐゴシック" charset="-128"/>
                  </a:rPr>
                  <a:t>４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4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2557125" y="2790604"/>
            <a:ext cx="1702128" cy="646331"/>
            <a:chOff x="1952932" y="5974352"/>
            <a:chExt cx="1702128" cy="646331"/>
          </a:xfrm>
        </p:grpSpPr>
        <p:pic>
          <p:nvPicPr>
            <p:cNvPr id="65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52932" y="6172200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3" name="正方形/長方形 38"/>
            <p:cNvSpPr>
              <a:spLocks noChangeArrowheads="1"/>
            </p:cNvSpPr>
            <p:nvPr/>
          </p:nvSpPr>
          <p:spPr bwMode="auto">
            <a:xfrm>
              <a:off x="2356549" y="5974352"/>
              <a:ext cx="12985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＋７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4809061" y="2778403"/>
            <a:ext cx="1686928" cy="656586"/>
            <a:chOff x="2733994" y="3125294"/>
            <a:chExt cx="1686928" cy="656586"/>
          </a:xfrm>
        </p:grpSpPr>
        <p:sp>
          <p:nvSpPr>
            <p:cNvPr id="75" name="正方形/長方形 38"/>
            <p:cNvSpPr>
              <a:spLocks noChangeArrowheads="1"/>
            </p:cNvSpPr>
            <p:nvPr/>
          </p:nvSpPr>
          <p:spPr bwMode="auto">
            <a:xfrm>
              <a:off x="3339011" y="3125294"/>
              <a:ext cx="108191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sp>
          <p:nvSpPr>
            <p:cNvPr id="76" name="正方形/長方形 38"/>
            <p:cNvSpPr>
              <a:spLocks noChangeArrowheads="1"/>
            </p:cNvSpPr>
            <p:nvPr/>
          </p:nvSpPr>
          <p:spPr bwMode="auto">
            <a:xfrm>
              <a:off x="2733994" y="3135549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77" name="正方形/長方形 38"/>
          <p:cNvSpPr>
            <a:spLocks noChangeArrowheads="1"/>
          </p:cNvSpPr>
          <p:nvPr/>
        </p:nvSpPr>
        <p:spPr bwMode="auto">
          <a:xfrm>
            <a:off x="3912025" y="2792921"/>
            <a:ext cx="115340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－７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sp>
        <p:nvSpPr>
          <p:cNvPr id="78" name="正方形/長方形 38"/>
          <p:cNvSpPr>
            <a:spLocks noChangeArrowheads="1"/>
          </p:cNvSpPr>
          <p:nvPr/>
        </p:nvSpPr>
        <p:spPr bwMode="auto">
          <a:xfrm>
            <a:off x="6185552" y="2773380"/>
            <a:ext cx="110705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3600" dirty="0" smtClean="0">
                <a:solidFill>
                  <a:srgbClr val="FF0000"/>
                </a:solidFill>
                <a:latin typeface="ＭＳ Ｐゴシック" charset="-128"/>
              </a:rPr>
              <a:t>－７</a:t>
            </a:r>
            <a:endParaRPr lang="ja-JP" altLang="en-US" sz="3600" dirty="0">
              <a:solidFill>
                <a:srgbClr val="FF0000"/>
              </a:solidFill>
              <a:latin typeface="ＭＳ Ｐゴシック" charset="-128"/>
            </a:endParaRPr>
          </a:p>
        </p:txBody>
      </p:sp>
      <p:pic>
        <p:nvPicPr>
          <p:cNvPr id="80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01809"/>
            <a:ext cx="843075" cy="8639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雲形吹き出し 8"/>
          <p:cNvSpPr/>
          <p:nvPr/>
        </p:nvSpPr>
        <p:spPr>
          <a:xfrm>
            <a:off x="323528" y="2988453"/>
            <a:ext cx="3672408" cy="2240748"/>
          </a:xfrm>
          <a:prstGeom prst="cloudCallout">
            <a:avLst>
              <a:gd name="adj1" fmla="val -32351"/>
              <a:gd name="adj2" fmla="val -75604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今までの学習を生かして自分の力で解いてみよう。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943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1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1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500"/>
                            </p:stCondLst>
                            <p:childTnLst>
                              <p:par>
                                <p:cTn id="53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" grpId="0"/>
      <p:bldP spid="77" grpId="0"/>
      <p:bldP spid="78" grpId="0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フローチャート : 代替処理 27"/>
          <p:cNvSpPr/>
          <p:nvPr/>
        </p:nvSpPr>
        <p:spPr>
          <a:xfrm>
            <a:off x="245353" y="188640"/>
            <a:ext cx="1555981" cy="504056"/>
          </a:xfrm>
          <a:prstGeom prst="flowChartAlternateProces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学習課題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94727" y="836712"/>
            <a:ext cx="786308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ja-JP" altLang="en-US" sz="3200" dirty="0" smtClean="0">
                <a:solidFill>
                  <a:prstClr val="black"/>
                </a:solidFill>
              </a:rPr>
              <a:t>移項と等式の性質を使って、方程式を解こう。</a:t>
            </a:r>
            <a:endParaRPr lang="ja-JP" altLang="en-US" sz="3200" dirty="0">
              <a:solidFill>
                <a:prstClr val="black"/>
              </a:solidFill>
            </a:endParaRPr>
          </a:p>
        </p:txBody>
      </p:sp>
      <p:grpSp>
        <p:nvGrpSpPr>
          <p:cNvPr id="49" name="グループ化 48"/>
          <p:cNvGrpSpPr/>
          <p:nvPr/>
        </p:nvGrpSpPr>
        <p:grpSpPr>
          <a:xfrm>
            <a:off x="2706663" y="1942591"/>
            <a:ext cx="3384376" cy="668057"/>
            <a:chOff x="631596" y="1984688"/>
            <a:chExt cx="3384376" cy="668057"/>
          </a:xfrm>
        </p:grpSpPr>
        <p:sp>
          <p:nvSpPr>
            <p:cNvPr id="50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67696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９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631596" y="2001860"/>
              <a:ext cx="2263371" cy="650885"/>
              <a:chOff x="1057918" y="5960273"/>
              <a:chExt cx="2263371" cy="650885"/>
            </a:xfrm>
          </p:grpSpPr>
          <p:pic>
            <p:nvPicPr>
              <p:cNvPr id="61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0472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" name="正方形/長方形 38"/>
              <p:cNvSpPr>
                <a:spLocks noChangeArrowheads="1"/>
              </p:cNvSpPr>
              <p:nvPr/>
            </p:nvSpPr>
            <p:spPr bwMode="auto">
              <a:xfrm>
                <a:off x="1955061" y="5964827"/>
                <a:ext cx="1366228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－１５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79" name="正方形/長方形 38"/>
              <p:cNvSpPr>
                <a:spLocks noChangeArrowheads="1"/>
              </p:cNvSpPr>
              <p:nvPr/>
            </p:nvSpPr>
            <p:spPr bwMode="auto">
              <a:xfrm>
                <a:off x="1057918" y="5960273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smtClean="0">
                    <a:solidFill>
                      <a:srgbClr val="000000"/>
                    </a:solidFill>
                    <a:latin typeface="ＭＳ Ｐゴシック" charset="-128"/>
                  </a:rPr>
                  <a:t>４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4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4518984" y="5039567"/>
            <a:ext cx="1572055" cy="668706"/>
            <a:chOff x="1522533" y="2043021"/>
            <a:chExt cx="1572055" cy="668706"/>
          </a:xfrm>
        </p:grpSpPr>
        <p:sp>
          <p:nvSpPr>
            <p:cNvPr id="26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606177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６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27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2533" y="226141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正方形/長方形 38"/>
            <p:cNvSpPr>
              <a:spLocks noChangeArrowheads="1"/>
            </p:cNvSpPr>
            <p:nvPr/>
          </p:nvSpPr>
          <p:spPr bwMode="auto">
            <a:xfrm>
              <a:off x="1836143" y="2065396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38" name="フローチャート : 代替処理 37"/>
          <p:cNvSpPr/>
          <p:nvPr/>
        </p:nvSpPr>
        <p:spPr>
          <a:xfrm>
            <a:off x="1053657" y="1528944"/>
            <a:ext cx="2351426" cy="406289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400" dirty="0" smtClean="0">
                <a:solidFill>
                  <a:schemeClr val="tx1"/>
                </a:solidFill>
              </a:rPr>
              <a:t>確かめてみよう</a:t>
            </a:r>
            <a:endParaRPr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39" name="フローチャート : 代替処理 38"/>
          <p:cNvSpPr/>
          <p:nvPr/>
        </p:nvSpPr>
        <p:spPr>
          <a:xfrm>
            <a:off x="245353" y="2610648"/>
            <a:ext cx="4976833" cy="527785"/>
          </a:xfrm>
          <a:prstGeom prst="flowChartAlternateProcess">
            <a:avLst/>
          </a:prstGeom>
          <a:solidFill>
            <a:srgbClr val="66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左辺の－１５を右辺に移項して、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3956798" y="2980798"/>
            <a:ext cx="3270881" cy="666111"/>
            <a:chOff x="1879463" y="1984688"/>
            <a:chExt cx="3270881" cy="666111"/>
          </a:xfrm>
        </p:grpSpPr>
        <p:sp>
          <p:nvSpPr>
            <p:cNvPr id="41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67696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９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1879463" y="1994213"/>
              <a:ext cx="3270881" cy="656586"/>
              <a:chOff x="2305785" y="5952626"/>
              <a:chExt cx="3270881" cy="656586"/>
            </a:xfrm>
          </p:grpSpPr>
          <p:pic>
            <p:nvPicPr>
              <p:cNvPr id="48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正方形/長方形 38"/>
              <p:cNvSpPr>
                <a:spLocks noChangeArrowheads="1"/>
              </p:cNvSpPr>
              <p:nvPr/>
            </p:nvSpPr>
            <p:spPr bwMode="auto">
              <a:xfrm>
                <a:off x="4210438" y="5952626"/>
                <a:ext cx="1366228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＋１５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52" name="正方形/長方形 38"/>
              <p:cNvSpPr>
                <a:spLocks noChangeArrowheads="1"/>
              </p:cNvSpPr>
              <p:nvPr/>
            </p:nvSpPr>
            <p:spPr bwMode="auto">
              <a:xfrm>
                <a:off x="2305785" y="5962881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smtClean="0">
                    <a:solidFill>
                      <a:srgbClr val="000000"/>
                    </a:solidFill>
                    <a:latin typeface="ＭＳ Ｐゴシック" charset="-128"/>
                  </a:rPr>
                  <a:t>４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47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958396" y="3973308"/>
            <a:ext cx="2308741" cy="666111"/>
            <a:chOff x="1879463" y="1984688"/>
            <a:chExt cx="2308741" cy="666111"/>
          </a:xfrm>
        </p:grpSpPr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849193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２４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1879463" y="2004468"/>
              <a:ext cx="923402" cy="646331"/>
              <a:chOff x="2305785" y="5962881"/>
              <a:chExt cx="923402" cy="646331"/>
            </a:xfrm>
          </p:grpSpPr>
          <p:pic>
            <p:nvPicPr>
              <p:cNvPr id="59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" name="正方形/長方形 38"/>
              <p:cNvSpPr>
                <a:spLocks noChangeArrowheads="1"/>
              </p:cNvSpPr>
              <p:nvPr/>
            </p:nvSpPr>
            <p:spPr bwMode="auto">
              <a:xfrm>
                <a:off x="2305785" y="5962881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smtClean="0">
                    <a:solidFill>
                      <a:srgbClr val="000000"/>
                    </a:solidFill>
                    <a:latin typeface="ＭＳ Ｐゴシック" charset="-128"/>
                  </a:rPr>
                  <a:t>４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8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6" name="フローチャート : 代替処理 65"/>
          <p:cNvSpPr/>
          <p:nvPr/>
        </p:nvSpPr>
        <p:spPr>
          <a:xfrm>
            <a:off x="2295963" y="4639419"/>
            <a:ext cx="2983865" cy="527785"/>
          </a:xfrm>
          <a:prstGeom prst="flowChartAlternateProcess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両辺を４でわって、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5920090" y="3087593"/>
            <a:ext cx="524118" cy="53837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吹き出し 1"/>
          <p:cNvSpPr/>
          <p:nvPr/>
        </p:nvSpPr>
        <p:spPr>
          <a:xfrm>
            <a:off x="6267137" y="2060848"/>
            <a:ext cx="2769359" cy="549799"/>
          </a:xfrm>
          <a:prstGeom prst="wedgeRoundRectCallout">
            <a:avLst>
              <a:gd name="adj1" fmla="val -47399"/>
              <a:gd name="adj2" fmla="val 141359"/>
              <a:gd name="adj3" fmla="val 16667"/>
            </a:avLst>
          </a:prstGeom>
          <a:solidFill>
            <a:srgbClr val="FF6699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符号が変わる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60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66" grpId="0" animBg="1"/>
      <p:bldP spid="68" grpId="0" animBg="1"/>
      <p:bldP spid="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グループ化 48"/>
          <p:cNvGrpSpPr/>
          <p:nvPr/>
        </p:nvGrpSpPr>
        <p:grpSpPr>
          <a:xfrm>
            <a:off x="2706663" y="1447291"/>
            <a:ext cx="3384376" cy="668057"/>
            <a:chOff x="631596" y="1984688"/>
            <a:chExt cx="3384376" cy="668057"/>
          </a:xfrm>
        </p:grpSpPr>
        <p:sp>
          <p:nvSpPr>
            <p:cNvPr id="50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67696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631596" y="2001860"/>
              <a:ext cx="2263371" cy="650885"/>
              <a:chOff x="1057918" y="5960273"/>
              <a:chExt cx="2263371" cy="650885"/>
            </a:xfrm>
          </p:grpSpPr>
          <p:pic>
            <p:nvPicPr>
              <p:cNvPr id="61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80472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" name="正方形/長方形 38"/>
              <p:cNvSpPr>
                <a:spLocks noChangeArrowheads="1"/>
              </p:cNvSpPr>
              <p:nvPr/>
            </p:nvSpPr>
            <p:spPr bwMode="auto">
              <a:xfrm>
                <a:off x="1955061" y="5964827"/>
                <a:ext cx="1366228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＋２０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79" name="正方形/長方形 38"/>
              <p:cNvSpPr>
                <a:spLocks noChangeArrowheads="1"/>
              </p:cNvSpPr>
              <p:nvPr/>
            </p:nvSpPr>
            <p:spPr bwMode="auto">
              <a:xfrm>
                <a:off x="1057918" y="5960273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３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4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4518984" y="4544267"/>
            <a:ext cx="2029890" cy="668706"/>
            <a:chOff x="1522533" y="2043021"/>
            <a:chExt cx="2029890" cy="668706"/>
          </a:xfrm>
        </p:grpSpPr>
        <p:sp>
          <p:nvSpPr>
            <p:cNvPr id="26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1064012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27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2533" y="226141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正方形/長方形 38"/>
            <p:cNvSpPr>
              <a:spLocks noChangeArrowheads="1"/>
            </p:cNvSpPr>
            <p:nvPr/>
          </p:nvSpPr>
          <p:spPr bwMode="auto">
            <a:xfrm>
              <a:off x="1836143" y="2065396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39" name="フローチャート : 代替処理 38"/>
          <p:cNvSpPr/>
          <p:nvPr/>
        </p:nvSpPr>
        <p:spPr>
          <a:xfrm>
            <a:off x="245353" y="2115348"/>
            <a:ext cx="4976833" cy="527785"/>
          </a:xfrm>
          <a:prstGeom prst="flowChartAlternateProcess">
            <a:avLst/>
          </a:prstGeom>
          <a:solidFill>
            <a:srgbClr val="66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左辺の＋２０を右辺に移項して、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3956798" y="2485498"/>
            <a:ext cx="3279499" cy="666111"/>
            <a:chOff x="1879463" y="1984688"/>
            <a:chExt cx="3279499" cy="666111"/>
          </a:xfrm>
        </p:grpSpPr>
        <p:sp>
          <p:nvSpPr>
            <p:cNvPr id="41" name="正方形/長方形 38"/>
            <p:cNvSpPr>
              <a:spLocks noChangeArrowheads="1"/>
            </p:cNvSpPr>
            <p:nvPr/>
          </p:nvSpPr>
          <p:spPr bwMode="auto">
            <a:xfrm>
              <a:off x="3339012" y="1984688"/>
              <a:ext cx="50374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smtClean="0">
                  <a:solidFill>
                    <a:srgbClr val="000000"/>
                  </a:solidFill>
                  <a:latin typeface="ＭＳ Ｐゴシック" charset="-128"/>
                </a:rPr>
                <a:t>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1879463" y="1994213"/>
              <a:ext cx="3279499" cy="656586"/>
              <a:chOff x="2305785" y="5952626"/>
              <a:chExt cx="3279499" cy="656586"/>
            </a:xfrm>
          </p:grpSpPr>
          <p:pic>
            <p:nvPicPr>
              <p:cNvPr id="48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正方形/長方形 38"/>
              <p:cNvSpPr>
                <a:spLocks noChangeArrowheads="1"/>
              </p:cNvSpPr>
              <p:nvPr/>
            </p:nvSpPr>
            <p:spPr bwMode="auto">
              <a:xfrm>
                <a:off x="4210438" y="5952626"/>
                <a:ext cx="13748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smtClean="0">
                    <a:solidFill>
                      <a:srgbClr val="000000"/>
                    </a:solidFill>
                    <a:latin typeface="ＭＳ Ｐゴシック" charset="-128"/>
                  </a:rPr>
                  <a:t>－２０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52" name="正方形/長方形 38"/>
              <p:cNvSpPr>
                <a:spLocks noChangeArrowheads="1"/>
              </p:cNvSpPr>
              <p:nvPr/>
            </p:nvSpPr>
            <p:spPr bwMode="auto">
              <a:xfrm>
                <a:off x="2305785" y="5962881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３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47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958396" y="3478008"/>
            <a:ext cx="2845852" cy="666111"/>
            <a:chOff x="1879463" y="1984688"/>
            <a:chExt cx="2845852" cy="666111"/>
          </a:xfrm>
        </p:grpSpPr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138630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1879463" y="2004468"/>
              <a:ext cx="923402" cy="646331"/>
              <a:chOff x="2305785" y="5962881"/>
              <a:chExt cx="923402" cy="646331"/>
            </a:xfrm>
          </p:grpSpPr>
          <p:pic>
            <p:nvPicPr>
              <p:cNvPr id="59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" name="正方形/長方形 38"/>
              <p:cNvSpPr>
                <a:spLocks noChangeArrowheads="1"/>
              </p:cNvSpPr>
              <p:nvPr/>
            </p:nvSpPr>
            <p:spPr bwMode="auto">
              <a:xfrm>
                <a:off x="2305785" y="5962881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３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8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6" name="フローチャート : 代替処理 65"/>
          <p:cNvSpPr/>
          <p:nvPr/>
        </p:nvSpPr>
        <p:spPr>
          <a:xfrm>
            <a:off x="2295963" y="4144119"/>
            <a:ext cx="2983865" cy="527785"/>
          </a:xfrm>
          <a:prstGeom prst="flowChartAlternateProcess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両辺を３でわって、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5920090" y="2592293"/>
            <a:ext cx="524118" cy="53837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吹き出し 1"/>
          <p:cNvSpPr/>
          <p:nvPr/>
        </p:nvSpPr>
        <p:spPr>
          <a:xfrm>
            <a:off x="6267137" y="1565548"/>
            <a:ext cx="2769359" cy="549799"/>
          </a:xfrm>
          <a:prstGeom prst="wedgeRoundRectCallout">
            <a:avLst>
              <a:gd name="adj1" fmla="val -47399"/>
              <a:gd name="adj2" fmla="val 141359"/>
              <a:gd name="adj3" fmla="val 16667"/>
            </a:avLst>
          </a:prstGeom>
          <a:solidFill>
            <a:srgbClr val="FF6699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符号が変わる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爆発 1 3"/>
          <p:cNvSpPr/>
          <p:nvPr/>
        </p:nvSpPr>
        <p:spPr>
          <a:xfrm>
            <a:off x="539551" y="152400"/>
            <a:ext cx="3417247" cy="980728"/>
          </a:xfrm>
          <a:prstGeom prst="irregularSeal1">
            <a:avLst/>
          </a:prstGeom>
          <a:solidFill>
            <a:srgbClr val="6666FF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チャレンジ１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531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66" grpId="0" animBg="1"/>
      <p:bldP spid="68" grpId="0" animBg="1"/>
      <p:bldP spid="2" grpId="0" animBg="1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グループ化 48"/>
          <p:cNvGrpSpPr/>
          <p:nvPr/>
        </p:nvGrpSpPr>
        <p:grpSpPr>
          <a:xfrm>
            <a:off x="3078138" y="1447291"/>
            <a:ext cx="3188999" cy="668057"/>
            <a:chOff x="1003071" y="1984688"/>
            <a:chExt cx="3188999" cy="668057"/>
          </a:xfrm>
        </p:grpSpPr>
        <p:sp>
          <p:nvSpPr>
            <p:cNvPr id="50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853059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1003071" y="2001860"/>
              <a:ext cx="1927419" cy="650885"/>
              <a:chOff x="1429393" y="5960273"/>
              <a:chExt cx="1927419" cy="650885"/>
            </a:xfrm>
          </p:grpSpPr>
          <p:pic>
            <p:nvPicPr>
              <p:cNvPr id="61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51947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" name="正方形/長方形 38"/>
              <p:cNvSpPr>
                <a:spLocks noChangeArrowheads="1"/>
              </p:cNvSpPr>
              <p:nvPr/>
            </p:nvSpPr>
            <p:spPr bwMode="auto">
              <a:xfrm>
                <a:off x="2317011" y="5964827"/>
                <a:ext cx="103980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smtClean="0">
                    <a:solidFill>
                      <a:srgbClr val="000000"/>
                    </a:solidFill>
                    <a:latin typeface="ＭＳ Ｐゴシック" charset="-128"/>
                  </a:rPr>
                  <a:t>＋８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79" name="正方形/長方形 38"/>
              <p:cNvSpPr>
                <a:spLocks noChangeArrowheads="1"/>
              </p:cNvSpPr>
              <p:nvPr/>
            </p:nvSpPr>
            <p:spPr bwMode="auto">
              <a:xfrm>
                <a:off x="1429393" y="5960273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4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4518984" y="4544267"/>
            <a:ext cx="1592112" cy="668706"/>
            <a:chOff x="1522533" y="2043021"/>
            <a:chExt cx="1592112" cy="668706"/>
          </a:xfrm>
        </p:grpSpPr>
        <p:sp>
          <p:nvSpPr>
            <p:cNvPr id="26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62623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27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2533" y="226141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正方形/長方形 38"/>
            <p:cNvSpPr>
              <a:spLocks noChangeArrowheads="1"/>
            </p:cNvSpPr>
            <p:nvPr/>
          </p:nvSpPr>
          <p:spPr bwMode="auto">
            <a:xfrm>
              <a:off x="1836143" y="2065396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39" name="フローチャート : 代替処理 38"/>
          <p:cNvSpPr/>
          <p:nvPr/>
        </p:nvSpPr>
        <p:spPr>
          <a:xfrm>
            <a:off x="245353" y="2115348"/>
            <a:ext cx="4976833" cy="527785"/>
          </a:xfrm>
          <a:prstGeom prst="flowChartAlternateProcess">
            <a:avLst/>
          </a:prstGeom>
          <a:solidFill>
            <a:srgbClr val="66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左辺の＋８を右辺に移項して、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3956798" y="2485498"/>
            <a:ext cx="3173582" cy="666111"/>
            <a:chOff x="1879463" y="1984688"/>
            <a:chExt cx="3173582" cy="666111"/>
          </a:xfrm>
        </p:grpSpPr>
        <p:sp>
          <p:nvSpPr>
            <p:cNvPr id="41" name="正方形/長方形 38"/>
            <p:cNvSpPr>
              <a:spLocks noChangeArrowheads="1"/>
            </p:cNvSpPr>
            <p:nvPr/>
          </p:nvSpPr>
          <p:spPr bwMode="auto">
            <a:xfrm>
              <a:off x="3339012" y="1984688"/>
              <a:ext cx="85079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２３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1879463" y="1994213"/>
              <a:ext cx="3173582" cy="656586"/>
              <a:chOff x="2305785" y="5952626"/>
              <a:chExt cx="3173582" cy="656586"/>
            </a:xfrm>
          </p:grpSpPr>
          <p:pic>
            <p:nvPicPr>
              <p:cNvPr id="48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正方形/長方形 38"/>
              <p:cNvSpPr>
                <a:spLocks noChangeArrowheads="1"/>
              </p:cNvSpPr>
              <p:nvPr/>
            </p:nvSpPr>
            <p:spPr bwMode="auto">
              <a:xfrm>
                <a:off x="4448563" y="5952626"/>
                <a:ext cx="103080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－８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52" name="正方形/長方形 38"/>
              <p:cNvSpPr>
                <a:spLocks noChangeArrowheads="1"/>
              </p:cNvSpPr>
              <p:nvPr/>
            </p:nvSpPr>
            <p:spPr bwMode="auto">
              <a:xfrm>
                <a:off x="2305785" y="5962881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47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958396" y="3478008"/>
            <a:ext cx="2845852" cy="666111"/>
            <a:chOff x="1879463" y="1984688"/>
            <a:chExt cx="2845852" cy="666111"/>
          </a:xfrm>
        </p:grpSpPr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138630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１５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1879463" y="2004468"/>
              <a:ext cx="923402" cy="646331"/>
              <a:chOff x="2305785" y="5962881"/>
              <a:chExt cx="923402" cy="646331"/>
            </a:xfrm>
          </p:grpSpPr>
          <p:pic>
            <p:nvPicPr>
              <p:cNvPr id="59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" name="正方形/長方形 38"/>
              <p:cNvSpPr>
                <a:spLocks noChangeArrowheads="1"/>
              </p:cNvSpPr>
              <p:nvPr/>
            </p:nvSpPr>
            <p:spPr bwMode="auto">
              <a:xfrm>
                <a:off x="2305785" y="5962881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8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6" name="フローチャート : 代替処理 65"/>
          <p:cNvSpPr/>
          <p:nvPr/>
        </p:nvSpPr>
        <p:spPr>
          <a:xfrm>
            <a:off x="2295963" y="4144119"/>
            <a:ext cx="2983865" cy="527785"/>
          </a:xfrm>
          <a:prstGeom prst="flowChartAlternateProcess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両辺を５でわって、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6130781" y="2592293"/>
            <a:ext cx="524118" cy="53837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吹き出し 1"/>
          <p:cNvSpPr/>
          <p:nvPr/>
        </p:nvSpPr>
        <p:spPr>
          <a:xfrm>
            <a:off x="6267137" y="1565548"/>
            <a:ext cx="2769359" cy="549799"/>
          </a:xfrm>
          <a:prstGeom prst="wedgeRoundRectCallout">
            <a:avLst>
              <a:gd name="adj1" fmla="val -47399"/>
              <a:gd name="adj2" fmla="val 141359"/>
              <a:gd name="adj3" fmla="val 16667"/>
            </a:avLst>
          </a:prstGeom>
          <a:solidFill>
            <a:srgbClr val="FF6699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符号が変わる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爆発 1 3"/>
          <p:cNvSpPr/>
          <p:nvPr/>
        </p:nvSpPr>
        <p:spPr>
          <a:xfrm>
            <a:off x="539551" y="152400"/>
            <a:ext cx="3417247" cy="980728"/>
          </a:xfrm>
          <a:prstGeom prst="irregularSeal1">
            <a:avLst/>
          </a:prstGeom>
          <a:solidFill>
            <a:srgbClr val="6666FF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チャレンジ２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427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66" grpId="0" animBg="1"/>
      <p:bldP spid="68" grpId="0" animBg="1"/>
      <p:bldP spid="2" grpId="0" animBg="1"/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" name="グループ化 48"/>
          <p:cNvGrpSpPr/>
          <p:nvPr/>
        </p:nvGrpSpPr>
        <p:grpSpPr>
          <a:xfrm>
            <a:off x="2849538" y="1447291"/>
            <a:ext cx="3726110" cy="668057"/>
            <a:chOff x="1003071" y="1984688"/>
            <a:chExt cx="3726110" cy="668057"/>
          </a:xfrm>
        </p:grpSpPr>
        <p:sp>
          <p:nvSpPr>
            <p:cNvPr id="50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1390170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－１７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3" name="グループ化 52"/>
            <p:cNvGrpSpPr/>
            <p:nvPr/>
          </p:nvGrpSpPr>
          <p:grpSpPr>
            <a:xfrm>
              <a:off x="1003071" y="2001860"/>
              <a:ext cx="1927419" cy="650885"/>
              <a:chOff x="1429393" y="5960273"/>
              <a:chExt cx="1927419" cy="650885"/>
            </a:xfrm>
          </p:grpSpPr>
          <p:pic>
            <p:nvPicPr>
              <p:cNvPr id="61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951947" y="6172200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2" name="正方形/長方形 38"/>
              <p:cNvSpPr>
                <a:spLocks noChangeArrowheads="1"/>
              </p:cNvSpPr>
              <p:nvPr/>
            </p:nvSpPr>
            <p:spPr bwMode="auto">
              <a:xfrm>
                <a:off x="2317011" y="5964827"/>
                <a:ext cx="1039801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－５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79" name="正方形/長方形 38"/>
              <p:cNvSpPr>
                <a:spLocks noChangeArrowheads="1"/>
              </p:cNvSpPr>
              <p:nvPr/>
            </p:nvSpPr>
            <p:spPr bwMode="auto">
              <a:xfrm>
                <a:off x="1429393" y="5960273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６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4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25" name="グループ化 24"/>
          <p:cNvGrpSpPr/>
          <p:nvPr/>
        </p:nvGrpSpPr>
        <p:grpSpPr>
          <a:xfrm>
            <a:off x="4290384" y="4544267"/>
            <a:ext cx="2285264" cy="668706"/>
            <a:chOff x="1522533" y="2043021"/>
            <a:chExt cx="2285264" cy="668706"/>
          </a:xfrm>
        </p:grpSpPr>
        <p:sp>
          <p:nvSpPr>
            <p:cNvPr id="26" name="正方形/長方形 38"/>
            <p:cNvSpPr>
              <a:spLocks noChangeArrowheads="1"/>
            </p:cNvSpPr>
            <p:nvPr/>
          </p:nvSpPr>
          <p:spPr bwMode="auto">
            <a:xfrm>
              <a:off x="2488411" y="2043021"/>
              <a:ext cx="1319386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pic>
          <p:nvPicPr>
            <p:cNvPr id="27" name="Picture 100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22533" y="2261412"/>
              <a:ext cx="400848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9" name="正方形/長方形 38"/>
            <p:cNvSpPr>
              <a:spLocks noChangeArrowheads="1"/>
            </p:cNvSpPr>
            <p:nvPr/>
          </p:nvSpPr>
          <p:spPr bwMode="auto">
            <a:xfrm>
              <a:off x="1836143" y="2065396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39" name="フローチャート : 代替処理 38"/>
          <p:cNvSpPr/>
          <p:nvPr/>
        </p:nvSpPr>
        <p:spPr>
          <a:xfrm>
            <a:off x="245353" y="2115348"/>
            <a:ext cx="4976833" cy="527785"/>
          </a:xfrm>
          <a:prstGeom prst="flowChartAlternateProcess">
            <a:avLst/>
          </a:prstGeom>
          <a:solidFill>
            <a:srgbClr val="66FFFF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左辺の－５を右辺に移項して、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grpSp>
        <p:nvGrpSpPr>
          <p:cNvPr id="40" name="グループ化 39"/>
          <p:cNvGrpSpPr/>
          <p:nvPr/>
        </p:nvGrpSpPr>
        <p:grpSpPr>
          <a:xfrm>
            <a:off x="3728198" y="2485498"/>
            <a:ext cx="3724122" cy="666111"/>
            <a:chOff x="1879463" y="1984688"/>
            <a:chExt cx="3724122" cy="666111"/>
          </a:xfrm>
        </p:grpSpPr>
        <p:sp>
          <p:nvSpPr>
            <p:cNvPr id="41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1472485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－１７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42" name="グループ化 41"/>
            <p:cNvGrpSpPr/>
            <p:nvPr/>
          </p:nvGrpSpPr>
          <p:grpSpPr>
            <a:xfrm>
              <a:off x="1879463" y="1994213"/>
              <a:ext cx="3724122" cy="656586"/>
              <a:chOff x="2305785" y="5952626"/>
              <a:chExt cx="3724122" cy="656586"/>
            </a:xfrm>
          </p:grpSpPr>
          <p:pic>
            <p:nvPicPr>
              <p:cNvPr id="48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51" name="正方形/長方形 38"/>
              <p:cNvSpPr>
                <a:spLocks noChangeArrowheads="1"/>
              </p:cNvSpPr>
              <p:nvPr/>
            </p:nvSpPr>
            <p:spPr bwMode="auto">
              <a:xfrm>
                <a:off x="4999103" y="5952626"/>
                <a:ext cx="1030804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＋５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  <p:sp>
            <p:nvSpPr>
              <p:cNvPr id="52" name="正方形/長方形 38"/>
              <p:cNvSpPr>
                <a:spLocks noChangeArrowheads="1"/>
              </p:cNvSpPr>
              <p:nvPr/>
            </p:nvSpPr>
            <p:spPr bwMode="auto">
              <a:xfrm>
                <a:off x="2305785" y="5962881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６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47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grpSp>
        <p:nvGrpSpPr>
          <p:cNvPr id="55" name="グループ化 54"/>
          <p:cNvGrpSpPr/>
          <p:nvPr/>
        </p:nvGrpSpPr>
        <p:grpSpPr>
          <a:xfrm>
            <a:off x="3729796" y="3478008"/>
            <a:ext cx="2845852" cy="666111"/>
            <a:chOff x="1879463" y="1984688"/>
            <a:chExt cx="2845852" cy="666111"/>
          </a:xfrm>
        </p:grpSpPr>
        <p:sp>
          <p:nvSpPr>
            <p:cNvPr id="56" name="正方形/長方形 38"/>
            <p:cNvSpPr>
              <a:spLocks noChangeArrowheads="1"/>
            </p:cNvSpPr>
            <p:nvPr/>
          </p:nvSpPr>
          <p:spPr bwMode="auto">
            <a:xfrm>
              <a:off x="3339011" y="1984688"/>
              <a:ext cx="1386304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－１２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  <p:grpSp>
          <p:nvGrpSpPr>
            <p:cNvPr id="57" name="グループ化 56"/>
            <p:cNvGrpSpPr/>
            <p:nvPr/>
          </p:nvGrpSpPr>
          <p:grpSpPr>
            <a:xfrm>
              <a:off x="1879463" y="2004468"/>
              <a:ext cx="923402" cy="646331"/>
              <a:chOff x="2305785" y="5962881"/>
              <a:chExt cx="923402" cy="646331"/>
            </a:xfrm>
          </p:grpSpPr>
          <p:pic>
            <p:nvPicPr>
              <p:cNvPr id="59" name="Picture 100"/>
              <p:cNvPicPr>
                <a:picLocks noChangeAspect="1" noChangeArrowheads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828339" y="6174808"/>
                <a:ext cx="400848" cy="3048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64" name="正方形/長方形 38"/>
              <p:cNvSpPr>
                <a:spLocks noChangeArrowheads="1"/>
              </p:cNvSpPr>
              <p:nvPr/>
            </p:nvSpPr>
            <p:spPr bwMode="auto">
              <a:xfrm>
                <a:off x="2305785" y="5962881"/>
                <a:ext cx="628146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>
                <a:spAutoFit/>
              </a:bodyPr>
              <a:lstStyle>
                <a:lvl1pPr eaLnBrk="0" hangingPunct="0">
                  <a:spcBef>
                    <a:spcPct val="20000"/>
                  </a:spcBef>
                  <a:buChar char="•"/>
                  <a:defRPr kumimoji="1" sz="32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1pPr>
                <a:lvl2pPr marL="742950" indent="-285750" eaLnBrk="0" hangingPunct="0">
                  <a:spcBef>
                    <a:spcPct val="20000"/>
                  </a:spcBef>
                  <a:buChar char="–"/>
                  <a:defRPr kumimoji="1" sz="28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2pPr>
                <a:lvl3pPr marL="1143000" indent="-228600" eaLnBrk="0" hangingPunct="0">
                  <a:spcBef>
                    <a:spcPct val="20000"/>
                  </a:spcBef>
                  <a:buChar char="•"/>
                  <a:defRPr kumimoji="1" sz="24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3pPr>
                <a:lvl4pPr marL="1600200" indent="-228600" eaLnBrk="0" hangingPunct="0">
                  <a:spcBef>
                    <a:spcPct val="20000"/>
                  </a:spcBef>
                  <a:buChar char="–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4pPr>
                <a:lvl5pPr marL="2057400" indent="-228600" eaLnBrk="0" hangingPunct="0">
                  <a:spcBef>
                    <a:spcPct val="20000"/>
                  </a:spcBef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kumimoji="1" sz="2000">
                    <a:solidFill>
                      <a:schemeClr val="tx1"/>
                    </a:solidFill>
                    <a:latin typeface="Arial" charset="0"/>
                    <a:ea typeface="ＭＳ Ｐゴシック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ja-JP" altLang="en-US" sz="3600" dirty="0" smtClean="0">
                    <a:solidFill>
                      <a:srgbClr val="000000"/>
                    </a:solidFill>
                    <a:latin typeface="ＭＳ Ｐゴシック" charset="-128"/>
                  </a:rPr>
                  <a:t>６</a:t>
                </a:r>
                <a:endParaRPr lang="ja-JP" altLang="en-US" sz="3600" dirty="0">
                  <a:solidFill>
                    <a:srgbClr val="000000"/>
                  </a:solidFill>
                  <a:latin typeface="ＭＳ Ｐゴシック" charset="-128"/>
                </a:endParaRPr>
              </a:p>
            </p:txBody>
          </p:sp>
        </p:grpSp>
        <p:sp>
          <p:nvSpPr>
            <p:cNvPr id="58" name="正方形/長方形 38"/>
            <p:cNvSpPr>
              <a:spLocks noChangeArrowheads="1"/>
            </p:cNvSpPr>
            <p:nvPr/>
          </p:nvSpPr>
          <p:spPr bwMode="auto">
            <a:xfrm>
              <a:off x="2733994" y="2004468"/>
              <a:ext cx="660951" cy="6463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kumimoji="1" sz="32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kumimoji="1" sz="28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kumimoji="1"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kumimoji="1" sz="20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ja-JP" altLang="en-US" sz="3600" dirty="0" smtClean="0">
                  <a:solidFill>
                    <a:srgbClr val="000000"/>
                  </a:solidFill>
                  <a:latin typeface="ＭＳ Ｐゴシック" charset="-128"/>
                </a:rPr>
                <a:t>＝</a:t>
              </a:r>
              <a:endParaRPr lang="ja-JP" altLang="en-US" sz="3600" dirty="0">
                <a:solidFill>
                  <a:srgbClr val="000000"/>
                </a:solidFill>
                <a:latin typeface="ＭＳ Ｐゴシック" charset="-128"/>
              </a:endParaRPr>
            </a:p>
          </p:txBody>
        </p:sp>
      </p:grpSp>
      <p:sp>
        <p:nvSpPr>
          <p:cNvPr id="66" name="フローチャート : 代替処理 65"/>
          <p:cNvSpPr/>
          <p:nvPr/>
        </p:nvSpPr>
        <p:spPr>
          <a:xfrm>
            <a:off x="2238813" y="4144119"/>
            <a:ext cx="2983865" cy="527785"/>
          </a:xfrm>
          <a:prstGeom prst="flowChartAlternateProcess">
            <a:avLst/>
          </a:prstGeom>
          <a:solidFill>
            <a:srgbClr val="FFFF00">
              <a:alpha val="20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800" dirty="0" smtClean="0">
                <a:solidFill>
                  <a:schemeClr val="tx1"/>
                </a:solidFill>
              </a:rPr>
              <a:t>両辺を６でわって、</a:t>
            </a:r>
            <a:endParaRPr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8" name="円/楕円 67"/>
          <p:cNvSpPr/>
          <p:nvPr/>
        </p:nvSpPr>
        <p:spPr>
          <a:xfrm>
            <a:off x="6464086" y="2584664"/>
            <a:ext cx="524118" cy="538370"/>
          </a:xfrm>
          <a:prstGeom prst="ellipse">
            <a:avLst/>
          </a:prstGeom>
          <a:noFill/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角丸四角形吹き出し 1"/>
          <p:cNvSpPr/>
          <p:nvPr/>
        </p:nvSpPr>
        <p:spPr>
          <a:xfrm>
            <a:off x="6390962" y="1565548"/>
            <a:ext cx="2769359" cy="549799"/>
          </a:xfrm>
          <a:prstGeom prst="wedgeRoundRectCallout">
            <a:avLst>
              <a:gd name="adj1" fmla="val -34329"/>
              <a:gd name="adj2" fmla="val 130964"/>
              <a:gd name="adj3" fmla="val 16667"/>
            </a:avLst>
          </a:prstGeom>
          <a:solidFill>
            <a:srgbClr val="FF6699">
              <a:alpha val="41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符号が変わる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sp>
        <p:nvSpPr>
          <p:cNvPr id="4" name="爆発 1 3"/>
          <p:cNvSpPr/>
          <p:nvPr/>
        </p:nvSpPr>
        <p:spPr>
          <a:xfrm>
            <a:off x="539551" y="152400"/>
            <a:ext cx="3417247" cy="980728"/>
          </a:xfrm>
          <a:prstGeom prst="irregularSeal1">
            <a:avLst/>
          </a:prstGeom>
          <a:solidFill>
            <a:srgbClr val="6666FF">
              <a:alpha val="4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チャレンジ３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4730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1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1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1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66" grpId="0" animBg="1"/>
      <p:bldP spid="68" grpId="0" animBg="1"/>
      <p:bldP spid="2" grpId="0" animBg="1"/>
      <p:bldP spid="4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</TotalTime>
  <Words>446</Words>
  <Application>Microsoft Office PowerPoint</Application>
  <PresentationFormat>画面に合わせる (4:3)</PresentationFormat>
  <Paragraphs>194</Paragraphs>
  <Slides>11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2" baseType="lpstr">
      <vt:lpstr>Office ​​テーマ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sakamotto</dc:creator>
  <cp:lastModifiedBy>sakamotto</cp:lastModifiedBy>
  <cp:revision>52</cp:revision>
  <dcterms:created xsi:type="dcterms:W3CDTF">2014-06-21T08:18:06Z</dcterms:created>
  <dcterms:modified xsi:type="dcterms:W3CDTF">2014-07-31T05:51:05Z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